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747775"/>
          </p15:clr>
        </p15:guide>
        <p15:guide id="2" pos="384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m Branco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Texto Vertical" type="vertTx">
  <p:cSld name="VERTICAL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1"/>
          <p:cNvSpPr txBox="1"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body" idx="1"/>
          </p:nvPr>
        </p:nvSpPr>
        <p:spPr>
          <a:xfrm rot="5400000">
            <a:off x="4170426" y="-1482090"/>
            <a:ext cx="3766185" cy="10753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1pPr>
            <a:lvl2pPr marL="914400" lvl="1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2pPr>
            <a:lvl3pPr marL="1371600" lvl="2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3pPr>
            <a:lvl4pPr marL="1828800" lvl="3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4pPr>
            <a:lvl5pPr marL="2286000" lvl="4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5pPr>
            <a:lvl6pPr marL="2743200" lvl="5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6pPr>
            <a:lvl7pPr marL="3200400" lvl="6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7pPr>
            <a:lvl8pPr marL="3657600" lvl="7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8pPr>
            <a:lvl9pPr marL="4114800" lvl="8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dt" idx="10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ftr" idx="11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sldNum" idx="12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o e Título Vertical" type="vertTitleAndTx">
  <p:cSld name="VERTICAL_TITLE_AND_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2"/>
          <p:cNvSpPr txBox="1">
            <a:spLocks noGrp="1"/>
          </p:cNvSpPr>
          <p:nvPr>
            <p:ph type="title"/>
          </p:nvPr>
        </p:nvSpPr>
        <p:spPr>
          <a:xfrm rot="5400000">
            <a:off x="7658100" y="1781175"/>
            <a:ext cx="4800600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body" idx="1"/>
          </p:nvPr>
        </p:nvSpPr>
        <p:spPr>
          <a:xfrm rot="5400000">
            <a:off x="1938338" y="-452437"/>
            <a:ext cx="5400675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1pPr>
            <a:lvl2pPr marL="914400" lvl="1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2pPr>
            <a:lvl3pPr marL="1371600" lvl="2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3pPr>
            <a:lvl4pPr marL="1828800" lvl="3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4pPr>
            <a:lvl5pPr marL="2286000" lvl="4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5pPr>
            <a:lvl6pPr marL="2743200" lvl="5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6pPr>
            <a:lvl7pPr marL="3200400" lvl="6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7pPr>
            <a:lvl8pPr marL="3657600" lvl="7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8pPr>
            <a:lvl9pPr marL="4114800" lvl="8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dt" idx="10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ftr" idx="11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sldNum" idx="12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mente Título" type="titleOnly">
  <p:cSld name="TITLE_ONL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dt" idx="10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ftr" idx="11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de Título" type="title">
  <p:cSld name="TITL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8800"/>
              <a:buFont typeface="Calibri"/>
              <a:buNone/>
              <a:defRPr sz="88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800"/>
              <a:buNone/>
              <a:defRPr sz="2800"/>
            </a:lvl2pPr>
            <a:lvl3pPr lvl="2" algn="ctr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400"/>
              <a:buNone/>
              <a:defRPr sz="2400"/>
            </a:lvl3pPr>
            <a:lvl4pPr lvl="3" algn="ctr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000"/>
              <a:buNone/>
              <a:defRPr sz="2000"/>
            </a:lvl4pPr>
            <a:lvl5pPr lvl="4" algn="ctr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000"/>
              <a:buNone/>
              <a:defRPr sz="2000"/>
            </a:lvl5pPr>
            <a:lvl6pPr lvl="5" algn="ctr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000"/>
              <a:buNone/>
              <a:defRPr sz="2000"/>
            </a:lvl6pPr>
            <a:lvl7pPr lvl="6" algn="ctr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000"/>
              <a:buNone/>
              <a:defRPr sz="2000"/>
            </a:lvl7pPr>
            <a:lvl8pPr lvl="7" algn="ctr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000"/>
              <a:buNone/>
              <a:defRPr sz="2000"/>
            </a:lvl8pPr>
            <a:lvl9pPr lvl="8" algn="ctr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3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03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03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03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03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03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03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03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03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e Conteúdo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1pPr>
            <a:lvl2pPr marL="914400" lvl="1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2pPr>
            <a:lvl3pPr marL="1371600" lvl="2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3pPr>
            <a:lvl4pPr marL="1828800" lvl="3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4pPr>
            <a:lvl5pPr marL="2286000" lvl="4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5pPr>
            <a:lvl6pPr marL="2743200" lvl="5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6pPr>
            <a:lvl7pPr marL="3200400" lvl="6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7pPr>
            <a:lvl8pPr marL="3657600" lvl="7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8pPr>
            <a:lvl9pPr marL="4114800" lvl="8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beçalho da Seção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800"/>
              <a:buFont typeface="Calibri"/>
              <a:buNone/>
              <a:defRPr sz="8800" b="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dt" idx="10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ftr" idx="11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sldNum" idx="12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as Partes de Conteúdo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1"/>
          </p:nvPr>
        </p:nvSpPr>
        <p:spPr>
          <a:xfrm>
            <a:off x="676656" y="1998134"/>
            <a:ext cx="4663440" cy="376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2400"/>
              <a:buChar char=" "/>
              <a:defRPr sz="2400"/>
            </a:lvl1pPr>
            <a:lvl2pPr marL="914400" lvl="1" indent="-355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000"/>
              <a:buChar char=" "/>
              <a:defRPr sz="2000"/>
            </a:lvl2pPr>
            <a:lvl3pPr marL="1371600" lvl="2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 sz="1800"/>
            </a:lvl3pPr>
            <a:lvl4pPr marL="1828800" lvl="3" indent="-330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Char char=" "/>
              <a:defRPr sz="1600"/>
            </a:lvl4pPr>
            <a:lvl5pPr marL="2286000" lvl="4" indent="-330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Char char=" "/>
              <a:defRPr sz="1600"/>
            </a:lvl5pPr>
            <a:lvl6pPr marL="2743200" lvl="5" indent="-330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Char char=" "/>
              <a:defRPr sz="1600"/>
            </a:lvl6pPr>
            <a:lvl7pPr marL="3200400" lvl="6" indent="-330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Char char=" "/>
              <a:defRPr sz="1600"/>
            </a:lvl7pPr>
            <a:lvl8pPr marL="3657600" lvl="7" indent="-330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Char char=" "/>
              <a:defRPr sz="1600"/>
            </a:lvl8pPr>
            <a:lvl9pPr marL="4114800" lvl="8" indent="-330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Char char=" "/>
              <a:defRPr sz="1600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2"/>
          </p:nvPr>
        </p:nvSpPr>
        <p:spPr>
          <a:xfrm>
            <a:off x="6011330" y="1998134"/>
            <a:ext cx="4663440" cy="376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2400"/>
              <a:buChar char=" "/>
              <a:defRPr sz="2400"/>
            </a:lvl1pPr>
            <a:lvl2pPr marL="914400" lvl="1" indent="-355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000"/>
              <a:buChar char=" "/>
              <a:defRPr sz="2000"/>
            </a:lvl2pPr>
            <a:lvl3pPr marL="1371600" lvl="2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 sz="1800"/>
            </a:lvl3pPr>
            <a:lvl4pPr marL="1828800" lvl="3" indent="-330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Char char=" "/>
              <a:defRPr sz="1600"/>
            </a:lvl4pPr>
            <a:lvl5pPr marL="2286000" lvl="4" indent="-330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Char char=" "/>
              <a:defRPr sz="1600"/>
            </a:lvl5pPr>
            <a:lvl6pPr marL="2743200" lvl="5" indent="-330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Char char=" "/>
              <a:defRPr sz="1600"/>
            </a:lvl6pPr>
            <a:lvl7pPr marL="3200400" lvl="6" indent="-330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Char char=" "/>
              <a:defRPr sz="1600"/>
            </a:lvl7pPr>
            <a:lvl8pPr marL="3657600" lvl="7" indent="-330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Char char=" "/>
              <a:defRPr sz="1600"/>
            </a:lvl8pPr>
            <a:lvl9pPr marL="4114800" lvl="8" indent="-330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Char char=" "/>
              <a:defRPr sz="1600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dt" idx="10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ftr" idx="11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sldNum" idx="12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ção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 txBox="1"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2200"/>
              <a:buNone/>
              <a:defRPr sz="2200" b="0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body" idx="2"/>
          </p:nvPr>
        </p:nvSpPr>
        <p:spPr>
          <a:xfrm>
            <a:off x="676656" y="2753084"/>
            <a:ext cx="466344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2400"/>
              <a:buChar char=" "/>
              <a:defRPr sz="2400"/>
            </a:lvl1pPr>
            <a:lvl2pPr marL="914400" lvl="1" indent="-355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000"/>
              <a:buChar char=" "/>
              <a:defRPr sz="2000"/>
            </a:lvl2pPr>
            <a:lvl3pPr marL="1371600" lvl="2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 sz="1800"/>
            </a:lvl3pPr>
            <a:lvl4pPr marL="1828800" lvl="3" indent="-330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Char char=" "/>
              <a:defRPr sz="1600"/>
            </a:lvl4pPr>
            <a:lvl5pPr marL="2286000" lvl="4" indent="-330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Char char=" "/>
              <a:defRPr sz="1600"/>
            </a:lvl5pPr>
            <a:lvl6pPr marL="2743200" lvl="5" indent="-330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Char char=" "/>
              <a:defRPr sz="1600"/>
            </a:lvl6pPr>
            <a:lvl7pPr marL="3200400" lvl="6" indent="-330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Char char=" "/>
              <a:defRPr sz="1600"/>
            </a:lvl7pPr>
            <a:lvl8pPr marL="3657600" lvl="7" indent="-330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Char char=" "/>
              <a:defRPr sz="1600"/>
            </a:lvl8pPr>
            <a:lvl9pPr marL="4114800" lvl="8" indent="-330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Char char=" "/>
              <a:defRPr sz="1600"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body" idx="3"/>
          </p:nvPr>
        </p:nvSpPr>
        <p:spPr>
          <a:xfrm>
            <a:off x="6007608" y="2038435"/>
            <a:ext cx="4663440" cy="7223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2200"/>
              <a:buNone/>
              <a:defRPr sz="2200" b="0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body" idx="4"/>
          </p:nvPr>
        </p:nvSpPr>
        <p:spPr>
          <a:xfrm>
            <a:off x="6007608" y="2750990"/>
            <a:ext cx="4663440" cy="32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2400"/>
              <a:buChar char=" "/>
              <a:defRPr sz="2400"/>
            </a:lvl1pPr>
            <a:lvl2pPr marL="914400" lvl="1" indent="-355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000"/>
              <a:buChar char=" "/>
              <a:defRPr sz="2000"/>
            </a:lvl2pPr>
            <a:lvl3pPr marL="1371600" lvl="2" indent="-3429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Char char=" "/>
              <a:defRPr sz="1800"/>
            </a:lvl3pPr>
            <a:lvl4pPr marL="1828800" lvl="3" indent="-330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Char char=" "/>
              <a:defRPr sz="1600"/>
            </a:lvl4pPr>
            <a:lvl5pPr marL="2286000" lvl="4" indent="-330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Char char=" "/>
              <a:defRPr sz="1600"/>
            </a:lvl5pPr>
            <a:lvl6pPr marL="2743200" lvl="5" indent="-330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Char char=" "/>
              <a:defRPr sz="1600"/>
            </a:lvl6pPr>
            <a:lvl7pPr marL="3200400" lvl="6" indent="-330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Char char=" "/>
              <a:defRPr sz="1600"/>
            </a:lvl7pPr>
            <a:lvl8pPr marL="3657600" lvl="7" indent="-330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Char char=" "/>
              <a:defRPr sz="1600"/>
            </a:lvl8pPr>
            <a:lvl9pPr marL="4114800" lvl="8" indent="-3302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600"/>
              <a:buChar char=" "/>
              <a:defRPr sz="1600"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dt" idx="10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ftr" idx="11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sldNum" idx="12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údo com Legenda" type="objTx">
  <p:cSld name="OBJECT_WITH_CAPTION_TEX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000"/>
              <a:buFont typeface="Calibri"/>
              <a:buNone/>
              <a:defRPr sz="400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body" idx="1"/>
          </p:nvPr>
        </p:nvSpPr>
        <p:spPr>
          <a:xfrm>
            <a:off x="762000" y="762000"/>
            <a:ext cx="60960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3200"/>
              <a:buChar char=" "/>
              <a:defRPr sz="3200"/>
            </a:lvl1pPr>
            <a:lvl2pPr marL="914400" lvl="1" indent="-4064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800"/>
              <a:buChar char=" "/>
              <a:defRPr sz="2800"/>
            </a:lvl2pPr>
            <a:lvl3pPr marL="1371600" lvl="2" indent="-3810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400"/>
              <a:buChar char=" "/>
              <a:defRPr sz="2400"/>
            </a:lvl3pPr>
            <a:lvl4pPr marL="1828800" lvl="3" indent="-355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000"/>
              <a:buChar char=" "/>
              <a:defRPr sz="2000"/>
            </a:lvl4pPr>
            <a:lvl5pPr marL="2286000" lvl="4" indent="-355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000"/>
              <a:buChar char=" "/>
              <a:defRPr sz="2000"/>
            </a:lvl5pPr>
            <a:lvl6pPr marL="2743200" lvl="5" indent="-355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000"/>
              <a:buChar char=" "/>
              <a:defRPr sz="2000"/>
            </a:lvl6pPr>
            <a:lvl7pPr marL="3200400" lvl="6" indent="-355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000"/>
              <a:buChar char=" "/>
              <a:defRPr sz="2000"/>
            </a:lvl7pPr>
            <a:lvl8pPr marL="3657600" lvl="7" indent="-355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000"/>
              <a:buChar char=" "/>
              <a:defRPr sz="2000"/>
            </a:lvl8pPr>
            <a:lvl9pPr marL="4114800" lvl="8" indent="-355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000"/>
              <a:buChar char=" "/>
              <a:defRPr sz="2000"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body" idx="2"/>
          </p:nvPr>
        </p:nvSpPr>
        <p:spPr>
          <a:xfrm>
            <a:off x="8275982" y="2511813"/>
            <a:ext cx="3398520" cy="312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Calibri"/>
              <a:buNone/>
              <a:defRPr sz="1800">
                <a:solidFill>
                  <a:srgbClr val="262626"/>
                </a:solidFill>
              </a:defRPr>
            </a:lvl1pPr>
            <a:lvl2pPr marL="914400" lvl="1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dt" idx="10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ftr" idx="11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sldNum" idx="12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3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03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03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03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03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03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03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03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03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m com Legenda" type="picTx">
  <p:cSld name="PICTURE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Calibri"/>
              <a:buNone/>
              <a:defRPr sz="3200" b="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0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5330952"/>
          </a:xfrm>
          <a:prstGeom prst="rect">
            <a:avLst/>
          </a:prstGeom>
          <a:solidFill>
            <a:srgbClr val="B7E0E9"/>
          </a:solidFill>
          <a:ln>
            <a:noFill/>
          </a:ln>
        </p:spPr>
      </p:sp>
      <p:sp>
        <p:nvSpPr>
          <p:cNvPr id="66" name="Google Shape;66;p10"/>
          <p:cNvSpPr txBox="1">
            <a:spLocks noGrp="1"/>
          </p:cNvSpPr>
          <p:nvPr>
            <p:ph type="body" idx="1"/>
          </p:nvPr>
        </p:nvSpPr>
        <p:spPr>
          <a:xfrm>
            <a:off x="676656" y="5909735"/>
            <a:ext cx="9229344" cy="5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 sz="1400">
                <a:solidFill>
                  <a:srgbClr val="262626"/>
                </a:solidFill>
              </a:defRPr>
            </a:lvl1pPr>
            <a:lvl2pPr marL="914400" lvl="1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900"/>
              <a:buNone/>
              <a:defRPr sz="900"/>
            </a:lvl5pPr>
            <a:lvl6pPr marL="2743200" lvl="5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dt" idx="10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ftr" idx="11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sldNum" idx="12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03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03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03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03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03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03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03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03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0300" b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9EAEE"/>
            </a:gs>
            <a:gs pos="49000">
              <a:srgbClr val="AFDCE5"/>
            </a:gs>
            <a:gs pos="51000">
              <a:srgbClr val="AFDCE5"/>
            </a:gs>
            <a:gs pos="100000">
              <a:srgbClr val="1797BE"/>
            </a:gs>
          </a:gsLst>
          <a:lin ang="540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Calibri"/>
              <a:buNone/>
              <a:defRPr sz="54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81000" algn="l" rtl="0">
              <a:lnSpc>
                <a:spcPct val="85000"/>
              </a:lnSpc>
              <a:spcBef>
                <a:spcPts val="130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Char char=" "/>
              <a:defRPr sz="24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Arial"/>
              <a:buChar char=" "/>
              <a:defRPr sz="24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2000"/>
              <a:buFont typeface="Arial"/>
              <a:buChar char=" "/>
              <a:defRPr sz="2000" b="0" i="1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Char char=" "/>
              <a:defRPr sz="18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Char char=" "/>
              <a:defRPr sz="18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Char char=" "/>
              <a:defRPr sz="18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Char char=" "/>
              <a:defRPr sz="18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Char char=" "/>
              <a:defRPr sz="18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Char char=" "/>
              <a:defRPr sz="1800" b="0" i="0" u="none" strike="noStrike" cap="none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9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03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03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03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03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03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03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03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03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0300" b="0" i="0" u="none" strike="noStrike" cap="none">
                <a:solidFill>
                  <a:schemeClr val="accen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image" Target="../media/image1.png"/><Relationship Id="rId10" Type="http://schemas.openxmlformats.org/officeDocument/2006/relationships/image" Target="../media/image22.png"/><Relationship Id="rId4" Type="http://schemas.openxmlformats.org/officeDocument/2006/relationships/image" Target="../media/image27.png"/><Relationship Id="rId9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8.png"/><Relationship Id="rId7" Type="http://schemas.openxmlformats.org/officeDocument/2006/relationships/slide" Target="slide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1.png"/><Relationship Id="rId10" Type="http://schemas.openxmlformats.org/officeDocument/2006/relationships/image" Target="../media/image12.png"/><Relationship Id="rId4" Type="http://schemas.openxmlformats.org/officeDocument/2006/relationships/image" Target="../media/image29.png"/><Relationship Id="rId9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29.png"/><Relationship Id="rId7" Type="http://schemas.openxmlformats.org/officeDocument/2006/relationships/slide" Target="slide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1.png"/><Relationship Id="rId10" Type="http://schemas.openxmlformats.org/officeDocument/2006/relationships/image" Target="../media/image12.png"/><Relationship Id="rId4" Type="http://schemas.openxmlformats.org/officeDocument/2006/relationships/image" Target="../media/image30.png"/><Relationship Id="rId9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hyperlink" Target="https://www.ufsm.br/reitoria/auditoria/relatorios-de-auditoria" TargetMode="External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image" Target="../media/image1.png"/><Relationship Id="rId4" Type="http://schemas.openxmlformats.org/officeDocument/2006/relationships/hyperlink" Target="https://www.ufsm.br/reitoria/auditoria/indicadores" TargetMode="External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slide" Target="slide5.xml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slide" Target="slide9.xml"/><Relationship Id="rId4" Type="http://schemas.openxmlformats.org/officeDocument/2006/relationships/slide" Target="slide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1.png"/><Relationship Id="rId5" Type="http://schemas.openxmlformats.org/officeDocument/2006/relationships/image" Target="../media/image7.png"/><Relationship Id="rId10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3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image" Target="../media/image5.png"/><Relationship Id="rId4" Type="http://schemas.openxmlformats.org/officeDocument/2006/relationships/image" Target="../media/image1.png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13" Type="http://schemas.openxmlformats.org/officeDocument/2006/relationships/image" Target="../media/image19.gif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11.png"/><Relationship Id="rId5" Type="http://schemas.openxmlformats.org/officeDocument/2006/relationships/image" Target="../media/image16.png"/><Relationship Id="rId10" Type="http://schemas.openxmlformats.org/officeDocument/2006/relationships/image" Target="../media/image10.png"/><Relationship Id="rId4" Type="http://schemas.openxmlformats.org/officeDocument/2006/relationships/image" Target="../media/image15.png"/><Relationship Id="rId9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4.png"/><Relationship Id="rId7" Type="http://schemas.openxmlformats.org/officeDocument/2006/relationships/slide" Target="slide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.png"/><Relationship Id="rId10" Type="http://schemas.openxmlformats.org/officeDocument/2006/relationships/image" Target="../media/image12.png"/><Relationship Id="rId4" Type="http://schemas.openxmlformats.org/officeDocument/2006/relationships/image" Target="../media/image20.png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19.gif"/><Relationship Id="rId3" Type="http://schemas.openxmlformats.org/officeDocument/2006/relationships/image" Target="../media/image21.png"/><Relationship Id="rId7" Type="http://schemas.openxmlformats.org/officeDocument/2006/relationships/image" Target="../media/image1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11.png"/><Relationship Id="rId5" Type="http://schemas.openxmlformats.org/officeDocument/2006/relationships/image" Target="../media/image23.png"/><Relationship Id="rId10" Type="http://schemas.openxmlformats.org/officeDocument/2006/relationships/image" Target="../media/image10.png"/><Relationship Id="rId4" Type="http://schemas.openxmlformats.org/officeDocument/2006/relationships/image" Target="../media/image22.png"/><Relationship Id="rId9" Type="http://schemas.openxmlformats.org/officeDocument/2006/relationships/slide" Target="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>
            <a:spLocks noGrp="1"/>
          </p:cNvSpPr>
          <p:nvPr>
            <p:ph type="ctrTitle" idx="4294967295"/>
          </p:nvPr>
        </p:nvSpPr>
        <p:spPr>
          <a:xfrm>
            <a:off x="3168073" y="2522779"/>
            <a:ext cx="5080000" cy="7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Calibri"/>
              <a:buNone/>
            </a:pPr>
            <a:r>
              <a:rPr lang="pt-BR" sz="5300" b="1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Sistema E-CGU</a:t>
            </a:r>
            <a:endParaRPr sz="2200" b="1" i="0" u="none" strike="noStrike" cap="non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13"/>
          <p:cNvSpPr txBox="1"/>
          <p:nvPr/>
        </p:nvSpPr>
        <p:spPr>
          <a:xfrm>
            <a:off x="4843035" y="5615622"/>
            <a:ext cx="2189193" cy="1126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None/>
            </a:pPr>
            <a:endParaRPr sz="1800" b="0" i="0" u="none" strike="noStrike" cap="non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100"/>
              <a:buFont typeface="Noto Sans Symbols"/>
              <a:buNone/>
            </a:pPr>
            <a:r>
              <a:rPr lang="pt-BR" sz="2100" b="1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AGOSTO/2024</a:t>
            </a:r>
            <a:endParaRPr/>
          </a:p>
        </p:txBody>
      </p:sp>
      <p:pic>
        <p:nvPicPr>
          <p:cNvPr id="88" name="Google Shape;88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65" y="-392"/>
            <a:ext cx="1126283" cy="1126283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3"/>
          <p:cNvPicPr preferRelativeResize="0"/>
          <p:nvPr/>
        </p:nvPicPr>
        <p:blipFill rotWithShape="1">
          <a:blip r:embed="rId4">
            <a:alphaModFix/>
          </a:blip>
          <a:srcRect b="32626"/>
          <a:stretch/>
        </p:blipFill>
        <p:spPr>
          <a:xfrm>
            <a:off x="5563192" y="0"/>
            <a:ext cx="748884" cy="945134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3"/>
          <p:cNvSpPr txBox="1"/>
          <p:nvPr/>
        </p:nvSpPr>
        <p:spPr>
          <a:xfrm>
            <a:off x="2461007" y="1052945"/>
            <a:ext cx="6953253" cy="58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7500" lnSpcReduction="10000"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Calibri"/>
              <a:buNone/>
            </a:pPr>
            <a:r>
              <a:rPr lang="pt-BR" sz="1800" b="1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UNIVERSIDADE FEDERAL DE SANTA MARIA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Calibri"/>
              <a:buNone/>
            </a:pPr>
            <a:r>
              <a:rPr lang="pt-BR" sz="1800" b="1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UNIDADE DE AUDITORIA INTERNA</a:t>
            </a:r>
            <a:endParaRPr/>
          </a:p>
        </p:txBody>
      </p:sp>
      <p:sp>
        <p:nvSpPr>
          <p:cNvPr id="91" name="Google Shape;91;p13"/>
          <p:cNvSpPr txBox="1"/>
          <p:nvPr/>
        </p:nvSpPr>
        <p:spPr>
          <a:xfrm>
            <a:off x="1638300" y="3429000"/>
            <a:ext cx="8915399" cy="1353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7500"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Calibri"/>
              <a:buNone/>
            </a:pPr>
            <a:r>
              <a:rPr lang="pt-BR" sz="3200" b="1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GUIA PARA ACOMPANHAMENTO DE RECOMENDAÇÕES E ENVIO DE MANIFESTAÇÕES 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2"/>
          <p:cNvSpPr txBox="1">
            <a:spLocks noGrp="1"/>
          </p:cNvSpPr>
          <p:nvPr>
            <p:ph type="title"/>
          </p:nvPr>
        </p:nvSpPr>
        <p:spPr>
          <a:xfrm>
            <a:off x="1224853" y="-1"/>
            <a:ext cx="9114222" cy="11232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Calibri"/>
              <a:buNone/>
            </a:pPr>
            <a:r>
              <a:rPr lang="pt-BR" sz="3200" b="1">
                <a:solidFill>
                  <a:srgbClr val="595959"/>
                </a:solidFill>
              </a:rPr>
              <a:t>4. </a:t>
            </a:r>
            <a:r>
              <a:rPr lang="pt-BR" sz="3200" b="1"/>
              <a:t>CRIAR </a:t>
            </a:r>
            <a:r>
              <a:rPr lang="pt-BR" sz="3200" b="1">
                <a:solidFill>
                  <a:srgbClr val="595959"/>
                </a:solidFill>
              </a:rPr>
              <a:t>minuta de manifestação</a:t>
            </a:r>
            <a:endParaRPr/>
          </a:p>
        </p:txBody>
      </p:sp>
      <p:pic>
        <p:nvPicPr>
          <p:cNvPr id="226" name="Google Shape;226;p22" descr="Dedo indicador apontando para a direit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800000">
            <a:off x="8291529" y="4518507"/>
            <a:ext cx="1281937" cy="1281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206" y="1521267"/>
            <a:ext cx="7720324" cy="3815465"/>
          </a:xfrm>
          <a:prstGeom prst="rect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28" name="Google Shape;228;p22"/>
          <p:cNvSpPr txBox="1"/>
          <p:nvPr/>
        </p:nvSpPr>
        <p:spPr>
          <a:xfrm>
            <a:off x="4282020" y="4370706"/>
            <a:ext cx="3274800" cy="1477500"/>
          </a:xfrm>
          <a:prstGeom prst="rect">
            <a:avLst/>
          </a:prstGeom>
          <a:solidFill>
            <a:srgbClr val="F0AB4B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Preencha os dados solicitados, clique em “salvar”. Nesse momento a minuta estará criada, mas ainda é necessário enviá-la internamente.</a:t>
            </a:r>
            <a:endParaRPr/>
          </a:p>
        </p:txBody>
      </p:sp>
      <p:pic>
        <p:nvPicPr>
          <p:cNvPr id="229" name="Google Shape;229;p2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65" y="-392"/>
            <a:ext cx="1126283" cy="112628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0" name="Google Shape;230;p22"/>
          <p:cNvGrpSpPr/>
          <p:nvPr/>
        </p:nvGrpSpPr>
        <p:grpSpPr>
          <a:xfrm>
            <a:off x="10916225" y="6395450"/>
            <a:ext cx="1109101" cy="375000"/>
            <a:chOff x="10908375" y="6208025"/>
            <a:chExt cx="1109101" cy="375000"/>
          </a:xfrm>
        </p:grpSpPr>
        <p:pic>
          <p:nvPicPr>
            <p:cNvPr id="231" name="Google Shape;231;p22">
              <a:hlinkClick r:id="rId6" action="ppaction://hlinksldjump"/>
            </p:cNvPr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11283150" y="6213876"/>
              <a:ext cx="364975" cy="3633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2" name="Google Shape;232;p22">
              <a:hlinkClick r:id="" action="ppaction://hlinkshowjump?jump=nextslide"/>
            </p:cNvPr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11648125" y="6213875"/>
              <a:ext cx="369351" cy="3633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3" name="Google Shape;233;p22">
              <a:hlinkClick r:id="" action="ppaction://hlinkshowjump?jump=previousslide"/>
            </p:cNvPr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10913803" y="6213875"/>
              <a:ext cx="369345" cy="3633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34" name="Google Shape;234;p22"/>
            <p:cNvSpPr/>
            <p:nvPr/>
          </p:nvSpPr>
          <p:spPr>
            <a:xfrm>
              <a:off x="10908375" y="6208025"/>
              <a:ext cx="1109100" cy="375000"/>
            </a:xfrm>
            <a:prstGeom prst="rect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35" name="Google Shape;235;p22"/>
          <p:cNvPicPr preferRelativeResize="0"/>
          <p:nvPr/>
        </p:nvPicPr>
        <p:blipFill rotWithShape="1">
          <a:blip r:embed="rId10">
            <a:alphaModFix/>
          </a:blip>
          <a:srcRect l="68203" t="75708"/>
          <a:stretch/>
        </p:blipFill>
        <p:spPr>
          <a:xfrm>
            <a:off x="7665000" y="1346851"/>
            <a:ext cx="3876677" cy="1422045"/>
          </a:xfrm>
          <a:prstGeom prst="rect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36" name="Google Shape;236;p22"/>
          <p:cNvSpPr/>
          <p:nvPr/>
        </p:nvSpPr>
        <p:spPr>
          <a:xfrm>
            <a:off x="10246100" y="2043500"/>
            <a:ext cx="849000" cy="8376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1" name="Google Shape;241;p23"/>
          <p:cNvPicPr preferRelativeResize="0"/>
          <p:nvPr/>
        </p:nvPicPr>
        <p:blipFill rotWithShape="1">
          <a:blip r:embed="rId3">
            <a:alphaModFix/>
          </a:blip>
          <a:srcRect t="896" b="1"/>
          <a:stretch/>
        </p:blipFill>
        <p:spPr>
          <a:xfrm>
            <a:off x="328505" y="1330035"/>
            <a:ext cx="8456831" cy="3340499"/>
          </a:xfrm>
          <a:prstGeom prst="rect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42" name="Google Shape;242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41240" y="5255759"/>
            <a:ext cx="3853400" cy="1409897"/>
          </a:xfrm>
          <a:prstGeom prst="rect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43" name="Google Shape;243;p23"/>
          <p:cNvSpPr txBox="1"/>
          <p:nvPr/>
        </p:nvSpPr>
        <p:spPr>
          <a:xfrm>
            <a:off x="8898196" y="4177645"/>
            <a:ext cx="1935000" cy="923400"/>
          </a:xfrm>
          <a:prstGeom prst="rect">
            <a:avLst/>
          </a:prstGeom>
          <a:solidFill>
            <a:srgbClr val="F0AB4B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Clique em “Encaminhar (trâmite interno)”</a:t>
            </a:r>
            <a:endParaRPr/>
          </a:p>
        </p:txBody>
      </p:sp>
      <p:sp>
        <p:nvSpPr>
          <p:cNvPr id="244" name="Google Shape;244;p23"/>
          <p:cNvSpPr txBox="1"/>
          <p:nvPr/>
        </p:nvSpPr>
        <p:spPr>
          <a:xfrm>
            <a:off x="1305685" y="-392"/>
            <a:ext cx="9114222" cy="1149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Calibri"/>
              <a:buNone/>
            </a:pPr>
            <a:r>
              <a:rPr lang="pt-BR" sz="3200" b="1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5. </a:t>
            </a:r>
            <a:r>
              <a:rPr lang="pt-BR" sz="3200" b="1" cap="none">
                <a:solidFill>
                  <a:srgbClr val="1797BE"/>
                </a:solidFill>
                <a:latin typeface="Calibri"/>
                <a:ea typeface="Calibri"/>
                <a:cs typeface="Calibri"/>
                <a:sym typeface="Calibri"/>
              </a:rPr>
              <a:t>CRIAR</a:t>
            </a:r>
            <a:r>
              <a:rPr lang="pt-BR" sz="3200" b="1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t-BR" sz="3200" b="1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manifestação a partir de minuta.</a:t>
            </a:r>
            <a:endParaRPr sz="3200" b="1" cap="non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5" name="Google Shape;245;p2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65" y="-392"/>
            <a:ext cx="1126283" cy="11262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23" descr="Seta com curva ligeira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7879896">
            <a:off x="7395343" y="4422473"/>
            <a:ext cx="861732" cy="79511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7" name="Google Shape;247;p23"/>
          <p:cNvGrpSpPr/>
          <p:nvPr/>
        </p:nvGrpSpPr>
        <p:grpSpPr>
          <a:xfrm>
            <a:off x="10916225" y="6395450"/>
            <a:ext cx="1109101" cy="375000"/>
            <a:chOff x="10908375" y="6208025"/>
            <a:chExt cx="1109101" cy="375000"/>
          </a:xfrm>
        </p:grpSpPr>
        <p:pic>
          <p:nvPicPr>
            <p:cNvPr id="248" name="Google Shape;248;p23">
              <a:hlinkClick r:id="rId7" action="ppaction://hlinksldjump"/>
            </p:cNvPr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11283150" y="6213876"/>
              <a:ext cx="364975" cy="3633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9" name="Google Shape;249;p23">
              <a:hlinkClick r:id="" action="ppaction://hlinkshowjump?jump=nextslide"/>
            </p:cNvPr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11648125" y="6213875"/>
              <a:ext cx="369351" cy="3633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0" name="Google Shape;250;p23">
              <a:hlinkClick r:id="" action="ppaction://hlinkshowjump?jump=previousslide"/>
            </p:cNvPr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10913803" y="6213875"/>
              <a:ext cx="369345" cy="3633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1" name="Google Shape;251;p23"/>
            <p:cNvSpPr/>
            <p:nvPr/>
          </p:nvSpPr>
          <p:spPr>
            <a:xfrm>
              <a:off x="10908375" y="6208025"/>
              <a:ext cx="1109100" cy="375000"/>
            </a:xfrm>
            <a:prstGeom prst="rect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Google Shape;256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381322" y="2736627"/>
            <a:ext cx="3853401" cy="1409897"/>
          </a:xfrm>
          <a:prstGeom prst="rect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57" name="Google Shape;257;p24"/>
          <p:cNvSpPr txBox="1"/>
          <p:nvPr/>
        </p:nvSpPr>
        <p:spPr>
          <a:xfrm>
            <a:off x="419411" y="1698388"/>
            <a:ext cx="2403841" cy="954107"/>
          </a:xfrm>
          <a:prstGeom prst="rect">
            <a:avLst/>
          </a:prstGeom>
          <a:solidFill>
            <a:srgbClr val="F0AB4B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Para responder, o destinatário da minuta clica em “editar”, insere as informações e anexos (se houver).</a:t>
            </a:r>
            <a:endParaRPr/>
          </a:p>
        </p:txBody>
      </p:sp>
      <p:sp>
        <p:nvSpPr>
          <p:cNvPr id="258" name="Google Shape;258;p24"/>
          <p:cNvSpPr txBox="1"/>
          <p:nvPr/>
        </p:nvSpPr>
        <p:spPr>
          <a:xfrm>
            <a:off x="7634375" y="3368599"/>
            <a:ext cx="2880600" cy="1169700"/>
          </a:xfrm>
          <a:prstGeom prst="rect">
            <a:avLst/>
          </a:prstGeom>
          <a:solidFill>
            <a:srgbClr val="F0AB4B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Ao receber a minuta, havendo concordância, o supervisor a aprova. Com a aprovação, a resposta é imediatamente remetida à Audin.</a:t>
            </a:r>
            <a:endParaRPr/>
          </a:p>
        </p:txBody>
      </p:sp>
      <p:sp>
        <p:nvSpPr>
          <p:cNvPr id="259" name="Google Shape;259;p24"/>
          <p:cNvSpPr txBox="1"/>
          <p:nvPr/>
        </p:nvSpPr>
        <p:spPr>
          <a:xfrm>
            <a:off x="1513425" y="-1"/>
            <a:ext cx="9114222" cy="1103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Calibri"/>
              <a:buNone/>
            </a:pPr>
            <a:r>
              <a:rPr lang="pt-BR" sz="3200" b="1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Todas interações possíveis</a:t>
            </a:r>
            <a:endParaRPr/>
          </a:p>
        </p:txBody>
      </p:sp>
      <p:sp>
        <p:nvSpPr>
          <p:cNvPr id="260" name="Google Shape;260;p24"/>
          <p:cNvSpPr txBox="1"/>
          <p:nvPr/>
        </p:nvSpPr>
        <p:spPr>
          <a:xfrm>
            <a:off x="4997051" y="1415954"/>
            <a:ext cx="3232821" cy="1169551"/>
          </a:xfrm>
          <a:prstGeom prst="rect">
            <a:avLst/>
          </a:prstGeom>
          <a:solidFill>
            <a:srgbClr val="F0AB4B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Esse ícone serve para comunicação interna entre o supervisor e o servidor responsável pela resposta. </a:t>
            </a:r>
            <a:endParaRPr/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(É um “Bate-papo” que ficará registrado para a unidade auditada)</a:t>
            </a:r>
            <a:endParaRPr/>
          </a:p>
        </p:txBody>
      </p:sp>
      <p:grpSp>
        <p:nvGrpSpPr>
          <p:cNvPr id="261" name="Google Shape;261;p24"/>
          <p:cNvGrpSpPr/>
          <p:nvPr/>
        </p:nvGrpSpPr>
        <p:grpSpPr>
          <a:xfrm>
            <a:off x="236555" y="4553350"/>
            <a:ext cx="3853500" cy="1475641"/>
            <a:chOff x="236555" y="4553350"/>
            <a:chExt cx="3853500" cy="1475641"/>
          </a:xfrm>
        </p:grpSpPr>
        <p:sp>
          <p:nvSpPr>
            <p:cNvPr id="262" name="Google Shape;262;p24"/>
            <p:cNvSpPr txBox="1"/>
            <p:nvPr/>
          </p:nvSpPr>
          <p:spPr>
            <a:xfrm>
              <a:off x="236555" y="4553350"/>
              <a:ext cx="3853500" cy="1200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pt-BR" sz="1800" b="1">
                  <a:solidFill>
                    <a:srgbClr val="F0AB4B"/>
                  </a:solidFill>
                  <a:latin typeface="Calibri"/>
                  <a:ea typeface="Calibri"/>
                  <a:cs typeface="Calibri"/>
                  <a:sym typeface="Calibri"/>
                </a:rPr>
                <a:t>IMPORTANTE</a:t>
              </a:r>
              <a:r>
                <a:rPr lang="pt-BR" sz="1800">
                  <a:solidFill>
                    <a:srgbClr val="F0AB4B"/>
                  </a:solidFill>
                  <a:latin typeface="Calibri"/>
                  <a:ea typeface="Calibri"/>
                  <a:cs typeface="Calibri"/>
                  <a:sym typeface="Calibri"/>
                </a:rPr>
                <a:t>: </a:t>
              </a:r>
              <a:r>
                <a:rPr lang="pt-BR" sz="1800" b="1">
                  <a:solidFill>
                    <a:srgbClr val="595959"/>
                  </a:solidFill>
                  <a:latin typeface="Calibri"/>
                  <a:ea typeface="Calibri"/>
                  <a:cs typeface="Calibri"/>
                  <a:sym typeface="Calibri"/>
                </a:rPr>
                <a:t>Antes da aprovação, é possível tramitar a minuta internamente quantas vezes forem necessárias, clicando no ícone: </a:t>
              </a:r>
              <a:endParaRPr/>
            </a:p>
          </p:txBody>
        </p:sp>
        <p:pic>
          <p:nvPicPr>
            <p:cNvPr id="263" name="Google Shape;263;p24"/>
            <p:cNvPicPr preferRelativeResize="0"/>
            <p:nvPr/>
          </p:nvPicPr>
          <p:blipFill rotWithShape="1">
            <a:blip r:embed="rId4">
              <a:alphaModFix/>
            </a:blip>
            <a:srcRect t="11926" b="3851"/>
            <a:stretch/>
          </p:blipFill>
          <p:spPr>
            <a:xfrm>
              <a:off x="3302500" y="5435266"/>
              <a:ext cx="495369" cy="593725"/>
            </a:xfrm>
            <a:prstGeom prst="rect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</p:spPr>
        </p:pic>
      </p:grpSp>
      <p:pic>
        <p:nvPicPr>
          <p:cNvPr id="264" name="Google Shape;264;p2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65" y="-392"/>
            <a:ext cx="1126283" cy="11262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24" descr="Seta com curva ligeira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2635594" flipH="1">
            <a:off x="2481474" y="2579078"/>
            <a:ext cx="1061706" cy="795114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24"/>
          <p:cNvSpPr txBox="1"/>
          <p:nvPr/>
        </p:nvSpPr>
        <p:spPr>
          <a:xfrm>
            <a:off x="5223170" y="4666394"/>
            <a:ext cx="2011553" cy="1169551"/>
          </a:xfrm>
          <a:prstGeom prst="rect">
            <a:avLst/>
          </a:prstGeom>
          <a:solidFill>
            <a:srgbClr val="F0AB4B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Após a confecção da resposta, o servidor retorna a minuta ao supervisor, clicando em “enviar para aprovação”.</a:t>
            </a:r>
            <a:endParaRPr/>
          </a:p>
        </p:txBody>
      </p:sp>
      <p:pic>
        <p:nvPicPr>
          <p:cNvPr id="267" name="Google Shape;267;p24" descr="Seta com curva ligeira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7989504" flipH="1">
            <a:off x="4039201" y="2143625"/>
            <a:ext cx="1061706" cy="7951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24" descr="Seta com curva ligeira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3568562">
            <a:off x="5269500" y="3851243"/>
            <a:ext cx="1061706" cy="7140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24" descr="Seta com curva ligeira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9414047" flipH="1">
            <a:off x="6481046" y="3101171"/>
            <a:ext cx="1061706" cy="79511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0" name="Google Shape;270;p24"/>
          <p:cNvGrpSpPr/>
          <p:nvPr/>
        </p:nvGrpSpPr>
        <p:grpSpPr>
          <a:xfrm>
            <a:off x="10916225" y="6395450"/>
            <a:ext cx="1109101" cy="375000"/>
            <a:chOff x="10908375" y="6208025"/>
            <a:chExt cx="1109101" cy="375000"/>
          </a:xfrm>
        </p:grpSpPr>
        <p:pic>
          <p:nvPicPr>
            <p:cNvPr id="271" name="Google Shape;271;p24">
              <a:hlinkClick r:id="rId7" action="ppaction://hlinksldjump"/>
            </p:cNvPr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11283150" y="6213876"/>
              <a:ext cx="364975" cy="3633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2" name="Google Shape;272;p24">
              <a:hlinkClick r:id="" action="ppaction://hlinkshowjump?jump=nextslide"/>
            </p:cNvPr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11648125" y="6213875"/>
              <a:ext cx="369351" cy="3633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3" name="Google Shape;273;p24">
              <a:hlinkClick r:id="" action="ppaction://hlinkshowjump?jump=previousslide"/>
            </p:cNvPr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10913803" y="6213875"/>
              <a:ext cx="369345" cy="3633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4" name="Google Shape;274;p24"/>
            <p:cNvSpPr/>
            <p:nvPr/>
          </p:nvSpPr>
          <p:spPr>
            <a:xfrm>
              <a:off x="10908375" y="6208025"/>
              <a:ext cx="1109100" cy="375000"/>
            </a:xfrm>
            <a:prstGeom prst="rect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25"/>
          <p:cNvSpPr txBox="1">
            <a:spLocks noGrp="1"/>
          </p:cNvSpPr>
          <p:nvPr>
            <p:ph type="title"/>
          </p:nvPr>
        </p:nvSpPr>
        <p:spPr>
          <a:xfrm>
            <a:off x="1868104" y="383713"/>
            <a:ext cx="9114222" cy="625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Calibri"/>
              <a:buNone/>
            </a:pPr>
            <a:r>
              <a:rPr lang="pt-BR" sz="3200" b="1">
                <a:solidFill>
                  <a:srgbClr val="595959"/>
                </a:solidFill>
              </a:rPr>
              <a:t>OBSERVAÇÕES IMPORTANTES</a:t>
            </a:r>
            <a:r>
              <a:rPr lang="pt-BR" sz="3200" b="1"/>
              <a:t>	</a:t>
            </a:r>
            <a:endParaRPr/>
          </a:p>
        </p:txBody>
      </p:sp>
      <p:sp>
        <p:nvSpPr>
          <p:cNvPr id="280" name="Google Shape;280;p25"/>
          <p:cNvSpPr txBox="1"/>
          <p:nvPr/>
        </p:nvSpPr>
        <p:spPr>
          <a:xfrm>
            <a:off x="935665" y="1424762"/>
            <a:ext cx="10441171" cy="48936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Courier New"/>
              <a:buChar char="o"/>
            </a:pPr>
            <a:r>
              <a:rPr lang="pt-BR" sz="24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Sempre que possível, a Unidade Gestora deve encaminhar documentação que suporte a manifestação expedida.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Courier New"/>
              <a:buChar char="o"/>
            </a:pPr>
            <a:r>
              <a:rPr lang="pt-BR" sz="24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Os relatórios de auditoria encontram-se publicados na página da Audin, no link: </a:t>
            </a:r>
            <a:r>
              <a:rPr lang="pt-BR" sz="2400" b="1" u="sng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https://www.ufsm.br/reitoria/auditoria/relatorios-de-auditoria</a:t>
            </a:r>
            <a:r>
              <a:rPr lang="pt-BR" sz="24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marL="285750" marR="0" lvl="0" indent="-133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None/>
            </a:pPr>
            <a:endParaRPr sz="2400" b="1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Courier New"/>
              <a:buChar char="o"/>
            </a:pPr>
            <a:r>
              <a:rPr lang="pt-BR" sz="24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A situação do monitoramento de todas as recomendações expedidas pela Audin encontram-se publicadas no Painel de Indicadores e Monitoramento, disponível no link: </a:t>
            </a:r>
            <a:r>
              <a:rPr lang="pt-BR" sz="2400" b="1" u="sng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https://www.ufsm.br/reitoria/auditoria/indicadores</a:t>
            </a:r>
            <a:r>
              <a:rPr lang="pt-BR" sz="24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/>
          </a:p>
          <a:p>
            <a:pPr marL="285750" marR="0" lvl="0" indent="-1333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None/>
            </a:pPr>
            <a:endParaRPr sz="2400" b="1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Courier New"/>
              <a:buChar char="o"/>
            </a:pPr>
            <a:r>
              <a:rPr lang="pt-BR" sz="24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Dúvidas podem ser sanadas presencialmente na Audin, através do ramal 9697 ou e-mail audinufsm@ufsm.br.</a:t>
            </a:r>
            <a:endParaRPr/>
          </a:p>
        </p:txBody>
      </p:sp>
      <p:pic>
        <p:nvPicPr>
          <p:cNvPr id="281" name="Google Shape;281;p2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65" y="-392"/>
            <a:ext cx="1126283" cy="112628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2" name="Google Shape;282;p25"/>
          <p:cNvGrpSpPr/>
          <p:nvPr/>
        </p:nvGrpSpPr>
        <p:grpSpPr>
          <a:xfrm>
            <a:off x="10916225" y="6395450"/>
            <a:ext cx="1109101" cy="375000"/>
            <a:chOff x="10908375" y="6208025"/>
            <a:chExt cx="1109101" cy="375000"/>
          </a:xfrm>
        </p:grpSpPr>
        <p:pic>
          <p:nvPicPr>
            <p:cNvPr id="283" name="Google Shape;283;p25">
              <a:hlinkClick r:id="rId6" action="ppaction://hlinksldjump"/>
            </p:cNvPr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11283150" y="6213876"/>
              <a:ext cx="364975" cy="3633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4" name="Google Shape;284;p25">
              <a:hlinkClick r:id="" action="ppaction://hlinkshowjump?jump=nextslide"/>
            </p:cNvPr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11648125" y="6213875"/>
              <a:ext cx="369351" cy="3633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5" name="Google Shape;285;p25">
              <a:hlinkClick r:id="" action="ppaction://hlinkshowjump?jump=previousslide"/>
            </p:cNvPr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10913803" y="6213875"/>
              <a:ext cx="369345" cy="3633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86" name="Google Shape;286;p25"/>
            <p:cNvSpPr/>
            <p:nvPr/>
          </p:nvSpPr>
          <p:spPr>
            <a:xfrm>
              <a:off x="10908375" y="6208025"/>
              <a:ext cx="1109100" cy="375000"/>
            </a:xfrm>
            <a:prstGeom prst="rect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4"/>
          <p:cNvPicPr preferRelativeResize="0"/>
          <p:nvPr/>
        </p:nvPicPr>
        <p:blipFill rotWithShape="1">
          <a:blip r:embed="rId3">
            <a:alphaModFix/>
          </a:blip>
          <a:srcRect l="4045" t="27778"/>
          <a:stretch/>
        </p:blipFill>
        <p:spPr>
          <a:xfrm>
            <a:off x="1049591" y="2004827"/>
            <a:ext cx="9893571" cy="3162918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97" name="Google Shape;97;p14"/>
          <p:cNvSpPr txBox="1"/>
          <p:nvPr/>
        </p:nvSpPr>
        <p:spPr>
          <a:xfrm>
            <a:off x="2604655" y="5235560"/>
            <a:ext cx="7286687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Fonte: E-AUD – Guia do sistema para Unidades de Auditoria Interna Governamental – CGU - Versão 2.1 – fevereiro/2021</a:t>
            </a:r>
            <a:endParaRPr/>
          </a:p>
        </p:txBody>
      </p:sp>
      <p:sp>
        <p:nvSpPr>
          <p:cNvPr id="98" name="Google Shape;98;p14"/>
          <p:cNvSpPr txBox="1"/>
          <p:nvPr/>
        </p:nvSpPr>
        <p:spPr>
          <a:xfrm>
            <a:off x="2479963" y="424433"/>
            <a:ext cx="7232073" cy="7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7500" lnSpcReduction="10000"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ct val="100000"/>
              <a:buFont typeface="Calibri"/>
              <a:buNone/>
            </a:pPr>
            <a:r>
              <a:rPr lang="pt-BR" sz="5300" b="1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Papéis no Monitoramento</a:t>
            </a:r>
            <a:endParaRPr sz="2200" b="1" i="0" u="none" strike="noStrike" cap="non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9" name="Google Shape;99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65" y="-392"/>
            <a:ext cx="1126283" cy="112628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5"/>
          <p:cNvPicPr preferRelativeResize="0"/>
          <p:nvPr/>
        </p:nvPicPr>
        <p:blipFill rotWithShape="1">
          <a:blip r:embed="rId3">
            <a:alphaModFix/>
          </a:blip>
          <a:srcRect l="557" t="21153"/>
          <a:stretch/>
        </p:blipFill>
        <p:spPr>
          <a:xfrm>
            <a:off x="996672" y="1326898"/>
            <a:ext cx="10198653" cy="4489477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05" name="Google Shape;105;p15"/>
          <p:cNvSpPr txBox="1"/>
          <p:nvPr/>
        </p:nvSpPr>
        <p:spPr>
          <a:xfrm>
            <a:off x="2687783" y="5969562"/>
            <a:ext cx="7286687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Fonte: E-AUD – Guia do sistema para Unidades de Auditoria Interna Governamental – CGU - Versão 2.1 – fevereiro/2021</a:t>
            </a:r>
            <a:endParaRPr/>
          </a:p>
        </p:txBody>
      </p:sp>
      <p:pic>
        <p:nvPicPr>
          <p:cNvPr id="106" name="Google Shape;106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65" y="-392"/>
            <a:ext cx="1126283" cy="1126283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5"/>
          <p:cNvSpPr txBox="1"/>
          <p:nvPr/>
        </p:nvSpPr>
        <p:spPr>
          <a:xfrm>
            <a:off x="2479963" y="424433"/>
            <a:ext cx="7232073" cy="7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5400"/>
              <a:buFont typeface="Calibri"/>
              <a:buNone/>
            </a:pPr>
            <a:r>
              <a:rPr lang="pt-BR" sz="5400" b="1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Interações</a:t>
            </a:r>
            <a:endParaRPr/>
          </a:p>
        </p:txBody>
      </p:sp>
      <p:sp>
        <p:nvSpPr>
          <p:cNvPr id="108" name="Google Shape;108;p15"/>
          <p:cNvSpPr txBox="1"/>
          <p:nvPr/>
        </p:nvSpPr>
        <p:spPr>
          <a:xfrm>
            <a:off x="8606550" y="205175"/>
            <a:ext cx="3316200" cy="831000"/>
          </a:xfrm>
          <a:prstGeom prst="rect">
            <a:avLst/>
          </a:prstGeom>
          <a:solidFill>
            <a:srgbClr val="F0AB4B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Essa opção deve ser usada quando deseja-se que uma outra pessoa que não o responsável se manifeste a respeito. Caso não haja necessidade, não precisa ser criada.</a:t>
            </a:r>
            <a:endParaRPr sz="12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" name="Google Shape;109;p15"/>
          <p:cNvSpPr/>
          <p:nvPr/>
        </p:nvSpPr>
        <p:spPr>
          <a:xfrm>
            <a:off x="6660950" y="1724350"/>
            <a:ext cx="1970700" cy="1126200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0" name="Google Shape;110;p15" descr="Seta com curva ligeir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2700003">
            <a:off x="8370959" y="944126"/>
            <a:ext cx="1422481" cy="13125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6"/>
          <p:cNvSpPr txBox="1"/>
          <p:nvPr/>
        </p:nvSpPr>
        <p:spPr>
          <a:xfrm>
            <a:off x="491075" y="1173733"/>
            <a:ext cx="10439399" cy="1135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Calibri"/>
              <a:buNone/>
            </a:pPr>
            <a:r>
              <a:rPr lang="pt-BR" sz="3200" b="1" i="0" strike="noStrike" cap="none">
                <a:solidFill>
                  <a:srgbClr val="595959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 LOCALIZAR recomendações/tarefas de sua unidade</a:t>
            </a:r>
            <a:endParaRPr sz="3200" b="1" i="0" strike="noStrike" cap="non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16"/>
          <p:cNvSpPr txBox="1"/>
          <p:nvPr/>
        </p:nvSpPr>
        <p:spPr>
          <a:xfrm>
            <a:off x="2479963" y="424433"/>
            <a:ext cx="7232073" cy="74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6600"/>
              <a:buFont typeface="Calibri"/>
              <a:buNone/>
            </a:pPr>
            <a:r>
              <a:rPr lang="pt-BR" sz="6600" b="1" i="0" u="none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Sumário</a:t>
            </a:r>
            <a:endParaRPr/>
          </a:p>
        </p:txBody>
      </p:sp>
      <p:sp>
        <p:nvSpPr>
          <p:cNvPr id="117" name="Google Shape;117;p16"/>
          <p:cNvSpPr txBox="1"/>
          <p:nvPr/>
        </p:nvSpPr>
        <p:spPr>
          <a:xfrm>
            <a:off x="491075" y="2046570"/>
            <a:ext cx="10439399" cy="1135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Calibri"/>
              <a:buNone/>
            </a:pPr>
            <a:r>
              <a:rPr lang="pt-BR" sz="3200" b="1">
                <a:solidFill>
                  <a:srgbClr val="595959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 ACESSAR o monitoramento das recomendações</a:t>
            </a:r>
            <a:endParaRPr sz="3200" b="1" i="0" strike="noStrike" cap="non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8" name="Google Shape;118;p16"/>
          <p:cNvSpPr txBox="1"/>
          <p:nvPr/>
        </p:nvSpPr>
        <p:spPr>
          <a:xfrm>
            <a:off x="491075" y="2919407"/>
            <a:ext cx="10439399" cy="1135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Calibri"/>
              <a:buNone/>
            </a:pPr>
            <a:r>
              <a:rPr lang="pt-BR" sz="3200" b="1">
                <a:solidFill>
                  <a:srgbClr val="595959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 ENVIAR manifestações à auditoria</a:t>
            </a:r>
            <a:endParaRPr sz="3200" b="1" i="0" strike="noStrike" cap="non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9" name="Google Shape;119;p16"/>
          <p:cNvSpPr txBox="1"/>
          <p:nvPr/>
        </p:nvSpPr>
        <p:spPr>
          <a:xfrm>
            <a:off x="491074" y="3792244"/>
            <a:ext cx="10439399" cy="1135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Calibri"/>
              <a:buNone/>
            </a:pPr>
            <a:r>
              <a:rPr lang="pt-BR" sz="3200" b="1">
                <a:solidFill>
                  <a:srgbClr val="595959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4. CRIAR minuta de manifestação</a:t>
            </a:r>
            <a:endParaRPr sz="3200" b="1" i="0" strike="noStrike" cap="non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0" name="Google Shape;120;p16">
            <a:hlinkClick r:id="" action="ppaction://noaction"/>
          </p:cNvPr>
          <p:cNvSpPr txBox="1"/>
          <p:nvPr/>
        </p:nvSpPr>
        <p:spPr>
          <a:xfrm>
            <a:off x="523398" y="4665081"/>
            <a:ext cx="10439399" cy="1135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Calibri"/>
              <a:buNone/>
            </a:pPr>
            <a:r>
              <a:rPr lang="pt-BR" sz="32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5. CRIAR manifestação a partir de minuta</a:t>
            </a:r>
            <a:endParaRPr sz="3200" b="1" i="0" u="none" strike="noStrike" cap="none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1" name="Google Shape;121;p1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065" y="-392"/>
            <a:ext cx="1126283" cy="1126283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6"/>
          <p:cNvSpPr txBox="1"/>
          <p:nvPr/>
        </p:nvSpPr>
        <p:spPr>
          <a:xfrm>
            <a:off x="571206" y="5847948"/>
            <a:ext cx="60945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 i="0" strike="noStrike" cap="none">
                <a:solidFill>
                  <a:srgbClr val="595959"/>
                </a:solidFill>
                <a:uFill>
                  <a:noFill/>
                </a:uFill>
                <a:latin typeface="Calibri"/>
                <a:ea typeface="Calibri"/>
                <a:cs typeface="Calibri"/>
                <a:sym typeface="Calibri"/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OBSERVAÇÕES IMPORTANTES</a:t>
            </a:r>
            <a:r>
              <a:rPr lang="pt-BR" sz="3200" b="1" i="0" strike="noStrike" cap="none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sz="3200">
              <a:solidFill>
                <a:srgbClr val="59595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7"/>
          <p:cNvSpPr txBox="1">
            <a:spLocks noGrp="1"/>
          </p:cNvSpPr>
          <p:nvPr>
            <p:ph type="title"/>
          </p:nvPr>
        </p:nvSpPr>
        <p:spPr>
          <a:xfrm>
            <a:off x="1134348" y="-17346"/>
            <a:ext cx="10439399" cy="1135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Calibri"/>
              <a:buNone/>
            </a:pPr>
            <a:r>
              <a:rPr lang="pt-BR" sz="3200" b="1">
                <a:solidFill>
                  <a:srgbClr val="595959"/>
                </a:solidFill>
              </a:rPr>
              <a:t>1</a:t>
            </a:r>
            <a:r>
              <a:rPr lang="pt-BR" sz="3200" b="1">
                <a:solidFill>
                  <a:schemeClr val="dk1"/>
                </a:solidFill>
              </a:rPr>
              <a:t>. </a:t>
            </a:r>
            <a:r>
              <a:rPr lang="pt-BR" sz="3200" b="1"/>
              <a:t>LOCALIZAR</a:t>
            </a:r>
            <a:r>
              <a:rPr lang="pt-BR" sz="3200" b="1">
                <a:solidFill>
                  <a:schemeClr val="dk1"/>
                </a:solidFill>
              </a:rPr>
              <a:t> </a:t>
            </a:r>
            <a:r>
              <a:rPr lang="pt-BR" sz="3200" b="1">
                <a:solidFill>
                  <a:srgbClr val="595959"/>
                </a:solidFill>
              </a:rPr>
              <a:t>recomendações/tarefas de sua unidade</a:t>
            </a:r>
            <a:endParaRPr/>
          </a:p>
        </p:txBody>
      </p:sp>
      <p:pic>
        <p:nvPicPr>
          <p:cNvPr id="128" name="Google Shape;128;p17" descr="Seta com curva ligeir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2086858">
            <a:off x="247284" y="3634126"/>
            <a:ext cx="1422481" cy="1312514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17"/>
          <p:cNvSpPr/>
          <p:nvPr/>
        </p:nvSpPr>
        <p:spPr>
          <a:xfrm>
            <a:off x="508524" y="4760149"/>
            <a:ext cx="1166770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Acesse AQUI</a:t>
            </a:r>
            <a:endParaRPr/>
          </a:p>
        </p:txBody>
      </p:sp>
      <p:pic>
        <p:nvPicPr>
          <p:cNvPr id="130" name="Google Shape;130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5828" y="1575736"/>
            <a:ext cx="6638925" cy="2268299"/>
          </a:xfrm>
          <a:prstGeom prst="rect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31" name="Google Shape;131;p17"/>
          <p:cNvPicPr preferRelativeResize="0"/>
          <p:nvPr/>
        </p:nvPicPr>
        <p:blipFill rotWithShape="1">
          <a:blip r:embed="rId5">
            <a:alphaModFix/>
          </a:blip>
          <a:srcRect t="46312" r="85625"/>
          <a:stretch/>
        </p:blipFill>
        <p:spPr>
          <a:xfrm>
            <a:off x="1585889" y="2946456"/>
            <a:ext cx="1752600" cy="2687854"/>
          </a:xfrm>
          <a:prstGeom prst="rect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32" name="Google Shape;132;p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814277" y="2698920"/>
            <a:ext cx="7324951" cy="2899460"/>
          </a:xfrm>
          <a:prstGeom prst="rect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33" name="Google Shape;133;p17" descr="Dedo indicador apontando para a direita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-7404809">
            <a:off x="4975672" y="5396509"/>
            <a:ext cx="837557" cy="837557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7"/>
          <p:cNvSpPr/>
          <p:nvPr/>
        </p:nvSpPr>
        <p:spPr>
          <a:xfrm>
            <a:off x="6063570" y="5598380"/>
            <a:ext cx="2234344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Acione a seta e clique em “monitoramentos” </a:t>
            </a:r>
            <a:endParaRPr/>
          </a:p>
        </p:txBody>
      </p:sp>
      <p:pic>
        <p:nvPicPr>
          <p:cNvPr id="135" name="Google Shape;135;p1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065" y="-392"/>
            <a:ext cx="1126283" cy="112628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6" name="Google Shape;136;p17"/>
          <p:cNvGrpSpPr/>
          <p:nvPr/>
        </p:nvGrpSpPr>
        <p:grpSpPr>
          <a:xfrm>
            <a:off x="10916225" y="6395450"/>
            <a:ext cx="1109101" cy="375000"/>
            <a:chOff x="10908375" y="6208025"/>
            <a:chExt cx="1109101" cy="375000"/>
          </a:xfrm>
        </p:grpSpPr>
        <p:pic>
          <p:nvPicPr>
            <p:cNvPr id="137" name="Google Shape;137;p17">
              <a:hlinkClick r:id="rId9" action="ppaction://hlinksldjump"/>
            </p:cNvPr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11283150" y="6213876"/>
              <a:ext cx="364975" cy="3633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8" name="Google Shape;138;p17">
              <a:hlinkClick r:id="" action="ppaction://hlinkshowjump?jump=nextslide"/>
            </p:cNvPr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11648125" y="6213875"/>
              <a:ext cx="369351" cy="3633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9" name="Google Shape;139;p17">
              <a:hlinkClick r:id="" action="ppaction://hlinkshowjump?jump=previousslide"/>
            </p:cNvPr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10913803" y="6213875"/>
              <a:ext cx="369345" cy="3633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0" name="Google Shape;140;p17"/>
            <p:cNvSpPr/>
            <p:nvPr/>
          </p:nvSpPr>
          <p:spPr>
            <a:xfrm>
              <a:off x="10908375" y="6208025"/>
              <a:ext cx="1109100" cy="375000"/>
            </a:xfrm>
            <a:prstGeom prst="rect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1" name="Google Shape;141;p17"/>
          <p:cNvSpPr/>
          <p:nvPr/>
        </p:nvSpPr>
        <p:spPr>
          <a:xfrm>
            <a:off x="1585900" y="1159200"/>
            <a:ext cx="3359400" cy="37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Tela inicial do sistema</a:t>
            </a:r>
            <a:endParaRPr>
              <a:solidFill>
                <a:srgbClr val="59595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8"/>
          <p:cNvSpPr/>
          <p:nvPr/>
        </p:nvSpPr>
        <p:spPr>
          <a:xfrm>
            <a:off x="1643494" y="1273280"/>
            <a:ext cx="3457576" cy="585211"/>
          </a:xfrm>
          <a:prstGeom prst="roundRect">
            <a:avLst>
              <a:gd name="adj" fmla="val 16667"/>
            </a:avLst>
          </a:prstGeom>
          <a:solidFill>
            <a:srgbClr val="1797BE"/>
          </a:solidFill>
          <a:ln w="12700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Tarefas modificadas nos últimos 30 dias</a:t>
            </a:r>
            <a:endParaRPr/>
          </a:p>
        </p:txBody>
      </p:sp>
      <p:sp>
        <p:nvSpPr>
          <p:cNvPr id="147" name="Google Shape;147;p18"/>
          <p:cNvSpPr/>
          <p:nvPr/>
        </p:nvSpPr>
        <p:spPr>
          <a:xfrm>
            <a:off x="5267324" y="1273280"/>
            <a:ext cx="3457576" cy="585211"/>
          </a:xfrm>
          <a:prstGeom prst="roundRect">
            <a:avLst>
              <a:gd name="adj" fmla="val 16667"/>
            </a:avLst>
          </a:prstGeom>
          <a:solidFill>
            <a:srgbClr val="1797BE"/>
          </a:solidFill>
          <a:ln w="12700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Tarefas não concluídas e não Canceladas</a:t>
            </a:r>
            <a:endParaRPr/>
          </a:p>
        </p:txBody>
      </p:sp>
      <p:pic>
        <p:nvPicPr>
          <p:cNvPr id="148" name="Google Shape;148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56776" y="2342616"/>
            <a:ext cx="8297557" cy="4083546"/>
          </a:xfrm>
          <a:prstGeom prst="rect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49" name="Google Shape;149;p18"/>
          <p:cNvSpPr/>
          <p:nvPr/>
        </p:nvSpPr>
        <p:spPr>
          <a:xfrm>
            <a:off x="3486150" y="2819400"/>
            <a:ext cx="2609850" cy="371475"/>
          </a:xfrm>
          <a:prstGeom prst="ellipse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highlight>
                <a:srgbClr val="FF0000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18"/>
          <p:cNvSpPr txBox="1">
            <a:spLocks noGrp="1"/>
          </p:cNvSpPr>
          <p:nvPr>
            <p:ph type="title"/>
          </p:nvPr>
        </p:nvSpPr>
        <p:spPr>
          <a:xfrm>
            <a:off x="1085854" y="0"/>
            <a:ext cx="10986073" cy="1135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Calibri"/>
              <a:buNone/>
            </a:pPr>
            <a:r>
              <a:rPr lang="pt-BR" sz="3200" b="1">
                <a:solidFill>
                  <a:srgbClr val="595959"/>
                </a:solidFill>
              </a:rPr>
              <a:t>O sistema irá gerar uma lista de </a:t>
            </a:r>
            <a:r>
              <a:rPr lang="pt-BR" sz="3200" b="1">
                <a:solidFill>
                  <a:srgbClr val="1797BE"/>
                </a:solidFill>
              </a:rPr>
              <a:t>RECOMENDAÇÕES</a:t>
            </a:r>
            <a:r>
              <a:rPr lang="pt-BR" sz="3200" b="1">
                <a:solidFill>
                  <a:srgbClr val="595959"/>
                </a:solidFill>
              </a:rPr>
              <a:t> com dois filtros definidos:</a:t>
            </a:r>
            <a:endParaRPr sz="3200" b="1">
              <a:solidFill>
                <a:schemeClr val="dk1"/>
              </a:solidFill>
            </a:endParaRPr>
          </a:p>
        </p:txBody>
      </p:sp>
      <p:pic>
        <p:nvPicPr>
          <p:cNvPr id="151" name="Google Shape;151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065" y="-392"/>
            <a:ext cx="1126283" cy="11262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18" descr="Seta com curva ligeir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3445388">
            <a:off x="5257296" y="1811626"/>
            <a:ext cx="1090034" cy="10057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18" descr="Seta com curva ligeir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3285572" flipH="1">
            <a:off x="3226818" y="1907253"/>
            <a:ext cx="1090034" cy="96662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4" name="Google Shape;154;p18"/>
          <p:cNvGrpSpPr/>
          <p:nvPr/>
        </p:nvGrpSpPr>
        <p:grpSpPr>
          <a:xfrm>
            <a:off x="10916225" y="6395450"/>
            <a:ext cx="1109101" cy="375000"/>
            <a:chOff x="10908375" y="6208025"/>
            <a:chExt cx="1109101" cy="375000"/>
          </a:xfrm>
        </p:grpSpPr>
        <p:pic>
          <p:nvPicPr>
            <p:cNvPr id="155" name="Google Shape;155;p18">
              <a:hlinkClick r:id="rId6" action="ppaction://hlinksldjump"/>
            </p:cNvPr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11283150" y="6213876"/>
              <a:ext cx="364975" cy="3633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6" name="Google Shape;156;p18">
              <a:hlinkClick r:id="" action="ppaction://hlinkshowjump?jump=nextslide"/>
            </p:cNvPr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11648125" y="6213875"/>
              <a:ext cx="369351" cy="3633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7" name="Google Shape;157;p18">
              <a:hlinkClick r:id="" action="ppaction://hlinkshowjump?jump=previousslide"/>
            </p:cNvPr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10913803" y="6213875"/>
              <a:ext cx="369345" cy="3633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8" name="Google Shape;158;p18"/>
            <p:cNvSpPr/>
            <p:nvPr/>
          </p:nvSpPr>
          <p:spPr>
            <a:xfrm>
              <a:off x="10908375" y="6208025"/>
              <a:ext cx="1109100" cy="375000"/>
            </a:xfrm>
            <a:prstGeom prst="rect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" name="Google Shape;163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37468" y="1309900"/>
            <a:ext cx="9978749" cy="4903026"/>
          </a:xfrm>
          <a:prstGeom prst="rect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64" name="Google Shape;164;p19"/>
          <p:cNvSpPr txBox="1">
            <a:spLocks noGrp="1"/>
          </p:cNvSpPr>
          <p:nvPr>
            <p:ph type="title"/>
          </p:nvPr>
        </p:nvSpPr>
        <p:spPr>
          <a:xfrm>
            <a:off x="1134348" y="-15174"/>
            <a:ext cx="10524252" cy="10994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Calibri"/>
              <a:buNone/>
            </a:pPr>
            <a:r>
              <a:rPr lang="pt-BR" sz="3200" b="1">
                <a:solidFill>
                  <a:srgbClr val="595959"/>
                </a:solidFill>
              </a:rPr>
              <a:t>Para </a:t>
            </a:r>
            <a:r>
              <a:rPr lang="pt-BR" sz="3200" b="1">
                <a:solidFill>
                  <a:srgbClr val="1797BE"/>
                </a:solidFill>
              </a:rPr>
              <a:t>modificar</a:t>
            </a:r>
            <a:r>
              <a:rPr lang="pt-BR" sz="3200" b="1">
                <a:solidFill>
                  <a:srgbClr val="595959"/>
                </a:solidFill>
              </a:rPr>
              <a:t> os filtros, basta clicar no ícone abaixo e escolher, dentre as opções, o que você precisa.</a:t>
            </a:r>
            <a:endParaRPr/>
          </a:p>
        </p:txBody>
      </p:sp>
      <p:pic>
        <p:nvPicPr>
          <p:cNvPr id="165" name="Google Shape;165;p19"/>
          <p:cNvPicPr preferRelativeResize="0"/>
          <p:nvPr/>
        </p:nvPicPr>
        <p:blipFill rotWithShape="1">
          <a:blip r:embed="rId4">
            <a:alphaModFix/>
          </a:blip>
          <a:srcRect l="85674" t="87946" r="281" b="1143"/>
          <a:stretch/>
        </p:blipFill>
        <p:spPr>
          <a:xfrm>
            <a:off x="8009051" y="3639862"/>
            <a:ext cx="2686051" cy="1003225"/>
          </a:xfrm>
          <a:prstGeom prst="rect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66" name="Google Shape;166;p19" descr="Seta com curva ligeir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3641260" flipH="1">
            <a:off x="9258624" y="4667730"/>
            <a:ext cx="1302026" cy="13125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19" descr="Dedo indicador apontando para a direita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5400000">
            <a:off x="9069773" y="2942399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19"/>
          <p:cNvSpPr/>
          <p:nvPr/>
        </p:nvSpPr>
        <p:spPr>
          <a:xfrm>
            <a:off x="9024568" y="2562363"/>
            <a:ext cx="914400" cy="369300"/>
          </a:xfrm>
          <a:prstGeom prst="rect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FILTRO</a:t>
            </a:r>
            <a:endParaRPr/>
          </a:p>
        </p:txBody>
      </p:sp>
      <p:pic>
        <p:nvPicPr>
          <p:cNvPr id="169" name="Google Shape;169;p1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728176" y="1517263"/>
            <a:ext cx="5250772" cy="1642350"/>
          </a:xfrm>
          <a:prstGeom prst="rect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70" name="Google Shape;170;p19"/>
          <p:cNvSpPr/>
          <p:nvPr/>
        </p:nvSpPr>
        <p:spPr>
          <a:xfrm>
            <a:off x="3794775" y="2680477"/>
            <a:ext cx="1890600" cy="615600"/>
          </a:xfrm>
          <a:prstGeom prst="rect">
            <a:avLst/>
          </a:prstGeom>
          <a:solidFill>
            <a:srgbClr val="FFC000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Sugestão de filtros</a:t>
            </a:r>
            <a:endParaRPr>
              <a:solidFill>
                <a:srgbClr val="434343"/>
              </a:solidFill>
            </a:endParaRPr>
          </a:p>
        </p:txBody>
      </p:sp>
      <p:pic>
        <p:nvPicPr>
          <p:cNvPr id="171" name="Google Shape;171;p1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065" y="-392"/>
            <a:ext cx="1126283" cy="112628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2" name="Google Shape;172;p19"/>
          <p:cNvGrpSpPr/>
          <p:nvPr/>
        </p:nvGrpSpPr>
        <p:grpSpPr>
          <a:xfrm>
            <a:off x="10916225" y="6395450"/>
            <a:ext cx="1109101" cy="375000"/>
            <a:chOff x="10908375" y="6208025"/>
            <a:chExt cx="1109101" cy="375000"/>
          </a:xfrm>
        </p:grpSpPr>
        <p:pic>
          <p:nvPicPr>
            <p:cNvPr id="173" name="Google Shape;173;p19">
              <a:hlinkClick r:id="rId9" action="ppaction://hlinksldjump"/>
            </p:cNvPr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11283150" y="6213876"/>
              <a:ext cx="364975" cy="3633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4" name="Google Shape;174;p19">
              <a:hlinkClick r:id="" action="ppaction://hlinkshowjump?jump=nextslide"/>
            </p:cNvPr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11648125" y="6213875"/>
              <a:ext cx="369351" cy="3633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5" name="Google Shape;175;p19">
              <a:hlinkClick r:id="" action="ppaction://hlinkshowjump?jump=previousslide"/>
            </p:cNvPr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10913803" y="6213875"/>
              <a:ext cx="369345" cy="3633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6" name="Google Shape;176;p19"/>
            <p:cNvSpPr/>
            <p:nvPr/>
          </p:nvSpPr>
          <p:spPr>
            <a:xfrm>
              <a:off x="10908375" y="6208025"/>
              <a:ext cx="1109100" cy="375000"/>
            </a:xfrm>
            <a:prstGeom prst="rect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77" name="Google Shape;177;p19" title="a black and white icon of a magnifying glass (Fornecido por Tenor)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9775892" y="5658267"/>
            <a:ext cx="1140325" cy="114033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19" descr="Seta com curva ligeira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2699996" flipH="1">
            <a:off x="6335949" y="2743343"/>
            <a:ext cx="1302026" cy="13125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" name="Google Shape;183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02232" y="1772437"/>
            <a:ext cx="8015161" cy="3938231"/>
          </a:xfrm>
          <a:prstGeom prst="rect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84" name="Google Shape;184;p20"/>
          <p:cNvSpPr txBox="1">
            <a:spLocks noGrp="1"/>
          </p:cNvSpPr>
          <p:nvPr>
            <p:ph type="title"/>
          </p:nvPr>
        </p:nvSpPr>
        <p:spPr>
          <a:xfrm>
            <a:off x="1558637" y="-392"/>
            <a:ext cx="9991725" cy="1135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Calibri"/>
              <a:buNone/>
            </a:pPr>
            <a:r>
              <a:rPr lang="pt-BR" sz="3200" b="1">
                <a:solidFill>
                  <a:srgbClr val="595959"/>
                </a:solidFill>
              </a:rPr>
              <a:t>2.</a:t>
            </a:r>
            <a:r>
              <a:rPr lang="pt-BR" sz="3200" b="1"/>
              <a:t> ACESSAR </a:t>
            </a:r>
            <a:r>
              <a:rPr lang="pt-BR" sz="3200" b="1">
                <a:solidFill>
                  <a:srgbClr val="595959"/>
                </a:solidFill>
              </a:rPr>
              <a:t>o monitoramento das recomendações</a:t>
            </a:r>
            <a:endParaRPr/>
          </a:p>
        </p:txBody>
      </p:sp>
      <p:sp>
        <p:nvSpPr>
          <p:cNvPr id="185" name="Google Shape;185;p20"/>
          <p:cNvSpPr/>
          <p:nvPr/>
        </p:nvSpPr>
        <p:spPr>
          <a:xfrm>
            <a:off x="253144" y="4582690"/>
            <a:ext cx="3506055" cy="1200329"/>
          </a:xfrm>
          <a:prstGeom prst="rect">
            <a:avLst/>
          </a:prstGeom>
          <a:solidFill>
            <a:srgbClr val="FFC000"/>
          </a:solidFill>
          <a:ln w="9525" cap="flat" cmpd="sng">
            <a:solidFill>
              <a:srgbClr val="0070C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Basta clicar no ícone contendo o número da recomendação para acessar seu conteúdo e todo o histórico do monitoramento.</a:t>
            </a:r>
            <a:endParaRPr/>
          </a:p>
        </p:txBody>
      </p:sp>
      <p:pic>
        <p:nvPicPr>
          <p:cNvPr id="186" name="Google Shape;186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017701" y="1437235"/>
            <a:ext cx="1473479" cy="2842853"/>
          </a:xfrm>
          <a:prstGeom prst="rect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87" name="Google Shape;187;p2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65" y="-392"/>
            <a:ext cx="1126283" cy="11262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0" descr="Seta com curva ligeira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10041587">
            <a:off x="3649401" y="1828893"/>
            <a:ext cx="1692099" cy="182832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9" name="Google Shape;189;p20"/>
          <p:cNvGrpSpPr/>
          <p:nvPr/>
        </p:nvGrpSpPr>
        <p:grpSpPr>
          <a:xfrm>
            <a:off x="10916225" y="6395450"/>
            <a:ext cx="1109101" cy="375000"/>
            <a:chOff x="10908375" y="6208025"/>
            <a:chExt cx="1109101" cy="375000"/>
          </a:xfrm>
        </p:grpSpPr>
        <p:pic>
          <p:nvPicPr>
            <p:cNvPr id="190" name="Google Shape;190;p20">
              <a:hlinkClick r:id="rId7" action="ppaction://hlinksldjump"/>
            </p:cNvPr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11283150" y="6213876"/>
              <a:ext cx="364975" cy="3633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1" name="Google Shape;191;p20">
              <a:hlinkClick r:id="" action="ppaction://hlinkshowjump?jump=nextslide"/>
            </p:cNvPr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11648125" y="6213875"/>
              <a:ext cx="369351" cy="3633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2" name="Google Shape;192;p20">
              <a:hlinkClick r:id="" action="ppaction://hlinkshowjump?jump=previousslide"/>
            </p:cNvPr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10913803" y="6213875"/>
              <a:ext cx="369345" cy="3633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3" name="Google Shape;193;p20"/>
            <p:cNvSpPr/>
            <p:nvPr/>
          </p:nvSpPr>
          <p:spPr>
            <a:xfrm>
              <a:off x="10908375" y="6208025"/>
              <a:ext cx="1109100" cy="375000"/>
            </a:xfrm>
            <a:prstGeom prst="rect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21"/>
          <p:cNvSpPr txBox="1">
            <a:spLocks noGrp="1"/>
          </p:cNvSpPr>
          <p:nvPr>
            <p:ph type="title"/>
          </p:nvPr>
        </p:nvSpPr>
        <p:spPr>
          <a:xfrm>
            <a:off x="1538889" y="-1"/>
            <a:ext cx="9114222" cy="1042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3200"/>
              <a:buFont typeface="Calibri"/>
              <a:buNone/>
            </a:pPr>
            <a:r>
              <a:rPr lang="pt-BR" sz="3200" b="1">
                <a:solidFill>
                  <a:srgbClr val="595959"/>
                </a:solidFill>
              </a:rPr>
              <a:t>3. </a:t>
            </a:r>
            <a:r>
              <a:rPr lang="pt-BR" sz="3200" b="1"/>
              <a:t>ENVIAR </a:t>
            </a:r>
            <a:r>
              <a:rPr lang="pt-BR" sz="3200" b="1">
                <a:solidFill>
                  <a:srgbClr val="595959"/>
                </a:solidFill>
              </a:rPr>
              <a:t>manifestações à auditoria </a:t>
            </a:r>
            <a:endParaRPr/>
          </a:p>
        </p:txBody>
      </p:sp>
      <p:pic>
        <p:nvPicPr>
          <p:cNvPr id="199" name="Google Shape;199;p21"/>
          <p:cNvPicPr preferRelativeResize="0"/>
          <p:nvPr/>
        </p:nvPicPr>
        <p:blipFill rotWithShape="1">
          <a:blip r:embed="rId3">
            <a:alphaModFix/>
          </a:blip>
          <a:srcRect t="901"/>
          <a:stretch/>
        </p:blipFill>
        <p:spPr>
          <a:xfrm>
            <a:off x="2101525" y="1407563"/>
            <a:ext cx="8088702" cy="3271891"/>
          </a:xfrm>
          <a:prstGeom prst="rect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0" name="Google Shape;200;p21"/>
          <p:cNvPicPr preferRelativeResize="0"/>
          <p:nvPr/>
        </p:nvPicPr>
        <p:blipFill rotWithShape="1">
          <a:blip r:embed="rId4">
            <a:alphaModFix/>
          </a:blip>
          <a:srcRect l="68203" t="75708"/>
          <a:stretch/>
        </p:blipFill>
        <p:spPr>
          <a:xfrm>
            <a:off x="2219325" y="2106801"/>
            <a:ext cx="3876677" cy="1422045"/>
          </a:xfrm>
          <a:prstGeom prst="rect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01" name="Google Shape;201;p2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668121" y="4134245"/>
            <a:ext cx="1133475" cy="323850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21"/>
          <p:cNvSpPr txBox="1"/>
          <p:nvPr/>
        </p:nvSpPr>
        <p:spPr>
          <a:xfrm>
            <a:off x="2941437" y="4720725"/>
            <a:ext cx="3557100" cy="646500"/>
          </a:xfrm>
          <a:prstGeom prst="rect">
            <a:avLst/>
          </a:prstGeom>
          <a:solidFill>
            <a:srgbClr val="F0AB4B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Ou, caso prefira, poderá enviar internamente a demanda a outro servidor para formulação da resposta, clicando em “Criar Minuta de Manifestação”. </a:t>
            </a:r>
            <a:endParaRPr/>
          </a:p>
        </p:txBody>
      </p:sp>
      <p:sp>
        <p:nvSpPr>
          <p:cNvPr id="203" name="Google Shape;203;p21"/>
          <p:cNvSpPr txBox="1"/>
          <p:nvPr/>
        </p:nvSpPr>
        <p:spPr>
          <a:xfrm>
            <a:off x="2236725" y="954225"/>
            <a:ext cx="2876100" cy="646500"/>
          </a:xfrm>
          <a:prstGeom prst="rect">
            <a:avLst/>
          </a:prstGeom>
          <a:solidFill>
            <a:srgbClr val="F0AB4B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O Supervisor da Unidade pode clicar em “enviar manifestação”, formular sua resposta e remetê-la à Audin.</a:t>
            </a:r>
            <a:endParaRPr/>
          </a:p>
        </p:txBody>
      </p:sp>
      <p:sp>
        <p:nvSpPr>
          <p:cNvPr id="204" name="Google Shape;204;p21"/>
          <p:cNvSpPr txBox="1"/>
          <p:nvPr/>
        </p:nvSpPr>
        <p:spPr>
          <a:xfrm>
            <a:off x="390026" y="5921600"/>
            <a:ext cx="1711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IMPORTANTE</a:t>
            </a:r>
            <a:endParaRPr/>
          </a:p>
        </p:txBody>
      </p:sp>
      <p:pic>
        <p:nvPicPr>
          <p:cNvPr id="205" name="Google Shape;205;p21" descr="Ponto de exclamação com preenchimento sólido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0" y="5711368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21"/>
          <p:cNvSpPr txBox="1"/>
          <p:nvPr/>
        </p:nvSpPr>
        <p:spPr>
          <a:xfrm>
            <a:off x="6946634" y="2080608"/>
            <a:ext cx="2923800" cy="461700"/>
          </a:xfrm>
          <a:prstGeom prst="rect">
            <a:avLst/>
          </a:prstGeom>
          <a:solidFill>
            <a:srgbClr val="F0AB4B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Nesse ícone é possível acessar o relatório de auditoria que gerou a recomendação.</a:t>
            </a:r>
            <a:endParaRPr/>
          </a:p>
        </p:txBody>
      </p:sp>
      <p:pic>
        <p:nvPicPr>
          <p:cNvPr id="207" name="Google Shape;207;p2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8065" y="-392"/>
            <a:ext cx="1126283" cy="11262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1" descr="Seta com curva ligeira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5917301">
            <a:off x="4329057" y="3445488"/>
            <a:ext cx="1270270" cy="1172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1" descr="Seta com curva ligeira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-6550760">
            <a:off x="4084850" y="1807092"/>
            <a:ext cx="1270270" cy="11720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1" descr="Seta com curva ligeira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-6866972">
            <a:off x="8859333" y="2645952"/>
            <a:ext cx="861733" cy="79511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1" name="Google Shape;211;p21"/>
          <p:cNvGrpSpPr/>
          <p:nvPr/>
        </p:nvGrpSpPr>
        <p:grpSpPr>
          <a:xfrm>
            <a:off x="10916225" y="6395450"/>
            <a:ext cx="1109101" cy="375000"/>
            <a:chOff x="10908375" y="6208025"/>
            <a:chExt cx="1109101" cy="375000"/>
          </a:xfrm>
        </p:grpSpPr>
        <p:pic>
          <p:nvPicPr>
            <p:cNvPr id="212" name="Google Shape;212;p21">
              <a:hlinkClick r:id="rId9" action="ppaction://hlinksldjump"/>
            </p:cNvPr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11283150" y="6213876"/>
              <a:ext cx="364975" cy="3633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3" name="Google Shape;213;p21">
              <a:hlinkClick r:id="" action="ppaction://hlinkshowjump?jump=nextslide"/>
            </p:cNvPr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11648125" y="6213875"/>
              <a:ext cx="369351" cy="36330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4" name="Google Shape;214;p21">
              <a:hlinkClick r:id="" action="ppaction://hlinkshowjump?jump=previousslide"/>
            </p:cNvPr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10913803" y="6213875"/>
              <a:ext cx="369345" cy="36330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5" name="Google Shape;215;p21"/>
            <p:cNvSpPr/>
            <p:nvPr/>
          </p:nvSpPr>
          <p:spPr>
            <a:xfrm>
              <a:off x="10908375" y="6208025"/>
              <a:ext cx="1109100" cy="375000"/>
            </a:xfrm>
            <a:prstGeom prst="rect">
              <a:avLst/>
            </a:prstGeom>
            <a:noFill/>
            <a:ln w="9525" cap="flat" cmpd="sng">
              <a:solidFill>
                <a:srgbClr val="595959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16" name="Google Shape;216;p21" title="a black and white icon of a magnifying glass (Fornecido por Tenor)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7826859" y="3884172"/>
            <a:ext cx="1140325" cy="1140339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21"/>
          <p:cNvSpPr txBox="1"/>
          <p:nvPr/>
        </p:nvSpPr>
        <p:spPr>
          <a:xfrm>
            <a:off x="8059709" y="4031892"/>
            <a:ext cx="364500" cy="5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4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8" name="Google Shape;218;p21" title="a black and white icon of a magnifying glass (Fornecido por Tenor)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8934225" y="3580380"/>
            <a:ext cx="1140325" cy="1140339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21"/>
          <p:cNvSpPr txBox="1"/>
          <p:nvPr/>
        </p:nvSpPr>
        <p:spPr>
          <a:xfrm>
            <a:off x="9151449" y="3699517"/>
            <a:ext cx="364500" cy="53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dirty="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rPr>
              <a:t>2</a:t>
            </a:r>
            <a:endParaRPr sz="2400" dirty="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21"/>
          <p:cNvSpPr txBox="1"/>
          <p:nvPr/>
        </p:nvSpPr>
        <p:spPr>
          <a:xfrm>
            <a:off x="2000250" y="5783000"/>
            <a:ext cx="81915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>
                <a:solidFill>
                  <a:srgbClr val="595959"/>
                </a:solidFill>
                <a:latin typeface="Calibri"/>
                <a:ea typeface="Calibri"/>
                <a:cs typeface="Calibri"/>
                <a:sym typeface="Calibri"/>
              </a:rPr>
              <a:t>As minutas criadas permanecem na aba “Subtarefas” da recomendação e, enquanto não aprovadas pelo supervisor, não ficam visíveis à equipe da Audin.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etropolitano">
  <a:themeElements>
    <a:clrScheme name="Metropolitano">
      <a:dk1>
        <a:srgbClr val="000000"/>
      </a:dk1>
      <a:lt1>
        <a:srgbClr val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611</Words>
  <Application>Microsoft Office PowerPoint</Application>
  <PresentationFormat>Widescreen</PresentationFormat>
  <Paragraphs>58</Paragraphs>
  <Slides>13</Slides>
  <Notes>13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Courier New</vt:lpstr>
      <vt:lpstr>Noto Sans Symbols</vt:lpstr>
      <vt:lpstr>Metropolitano</vt:lpstr>
      <vt:lpstr>Sistema E-CGU</vt:lpstr>
      <vt:lpstr>Apresentação do PowerPoint</vt:lpstr>
      <vt:lpstr>Apresentação do PowerPoint</vt:lpstr>
      <vt:lpstr>Apresentação do PowerPoint</vt:lpstr>
      <vt:lpstr>1. LOCALIZAR recomendações/tarefas de sua unidade</vt:lpstr>
      <vt:lpstr>O sistema irá gerar uma lista de RECOMENDAÇÕES com dois filtros definidos:</vt:lpstr>
      <vt:lpstr>Para modificar os filtros, basta clicar no ícone abaixo e escolher, dentre as opções, o que você precisa.</vt:lpstr>
      <vt:lpstr>2. ACESSAR o monitoramento das recomendações</vt:lpstr>
      <vt:lpstr>3. ENVIAR manifestações à auditoria </vt:lpstr>
      <vt:lpstr>4. CRIAR minuta de manifestação</vt:lpstr>
      <vt:lpstr>Apresentação do PowerPoint</vt:lpstr>
      <vt:lpstr>Apresentação do PowerPoint</vt:lpstr>
      <vt:lpstr>OBSERVAÇÕES IMPORTANTES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Sistema E-CGU</dc:title>
  <cp:lastModifiedBy>Iriane rosa</cp:lastModifiedBy>
  <cp:revision>1</cp:revision>
  <dcterms:modified xsi:type="dcterms:W3CDTF">2024-08-19T11:04:21Z</dcterms:modified>
</cp:coreProperties>
</file>