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94" autoAdjust="0"/>
  </p:normalViewPr>
  <p:slideViewPr>
    <p:cSldViewPr snapToGrid="0"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872D6B-470D-4F01-9A71-BFB8AE228CD4}" type="datetime1">
              <a:rPr lang="pt-BR" smtClean="0"/>
              <a:t>27/11/2024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28588A-5C4E-401A-AECC-B6F63A9DE96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2AF919-DA84-473E-A39D-205B08A443F1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542409-6A04-4DC6-AC3A-D3758287A8F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pic>
        <p:nvPicPr>
          <p:cNvPr id="8" name="Imagem 7" descr="Nuvens fofas brancas no céu azul profundo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Imagem 9" descr="Close-up de broto de planta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Imagem 10" descr="Onda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D6727A-1C53-48D3-B8E7-4207DD3CEFD0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66E35E-D705-48C6-A8A1-1375FE0FE638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DDBE4A-42CF-4B09-9FBC-B0B9834A4DCD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rtlCol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 rtlCol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pic>
        <p:nvPicPr>
          <p:cNvPr id="11" name="Imagem 10" descr="Close-up de plantas verd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Imagem 8" descr="Onda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B6415E-4EF8-4AAE-8847-A6C04158E82F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C24D98-22FB-4630-BD43-420396AA7B67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9C5BA1-4264-4F39-80BE-F4BF2BD8DCC6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BF1FF0-E451-42B2-8BEE-C787ADF6F319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A2475E-36FA-4BE4-8A1F-334FB6217BA4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49E620-DEE4-4DC3-8DD1-E3D762587491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11" name="Retângulo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9CD8D479-8942-46E8-A226-A4E01F7A105C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46DF6CC2-7531-4FC2-9D18-F5C7303E4621}" type="datetime1">
              <a:rPr lang="pt-BR" noProof="0" smtClean="0"/>
              <a:t>27/11/2024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pt-BR" noProof="0" dirty="0"/>
              <a:t>Adicionar um rodapé</a:t>
            </a:r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8565" y="2418814"/>
            <a:ext cx="4846320" cy="2387600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BASES PARA PLANEJAMENTO ESTRATÉGICO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1966783" cy="448056"/>
          </a:xfrm>
        </p:spPr>
        <p:txBody>
          <a:bodyPr rtlCol="0"/>
          <a:lstStyle/>
          <a:p>
            <a:pPr rtl="0"/>
            <a:r>
              <a:rPr lang="pt-BR" dirty="0"/>
              <a:t>Avaliação interna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FC1EAC1-BE72-44DE-B84F-F0040B463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145" y="144809"/>
            <a:ext cx="2359356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7CE89-3313-46A7-BB2F-6ABDB543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6" y="227544"/>
            <a:ext cx="9371949" cy="667173"/>
          </a:xfrm>
        </p:spPr>
        <p:txBody>
          <a:bodyPr/>
          <a:lstStyle/>
          <a:p>
            <a:r>
              <a:rPr lang="pt-BR" dirty="0"/>
              <a:t>1. Autoavaliação Sistemática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234" y="972412"/>
            <a:ext cx="10528663" cy="4913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A. Meta: Incorporar os resultados da autoavaliação ao planejamento estratégico e à gestão do programa.</a:t>
            </a:r>
          </a:p>
          <a:p>
            <a:pPr marL="0" indent="0">
              <a:buNone/>
            </a:pPr>
            <a:r>
              <a:rPr lang="pt-BR" sz="2400" dirty="0"/>
              <a:t>B. Ações:</a:t>
            </a: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C. Indicadores de Sucesso:</a:t>
            </a:r>
          </a:p>
          <a:p>
            <a:r>
              <a:rPr lang="pt-BR" sz="2400" dirty="0"/>
              <a:t>Realização de autoavaliações regulares.</a:t>
            </a:r>
          </a:p>
          <a:p>
            <a:r>
              <a:rPr lang="pt-BR" sz="2400" dirty="0"/>
              <a:t>Relatórios anuais publicados e acessíveis a todos os envolvidos.</a:t>
            </a:r>
          </a:p>
          <a:p>
            <a:r>
              <a:rPr lang="pt-BR" sz="2400" dirty="0"/>
              <a:t>Melhorias contínuas refletidas nos indicadores de desempenho do programa.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694A469A-A80C-4BEA-8F18-DBBE79AF7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993014"/>
              </p:ext>
            </p:extLst>
          </p:nvPr>
        </p:nvGraphicFramePr>
        <p:xfrm>
          <a:off x="1123405" y="2523236"/>
          <a:ext cx="9945189" cy="181152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87658">
                  <a:extLst>
                    <a:ext uri="{9D8B030D-6E8A-4147-A177-3AD203B41FA5}">
                      <a16:colId xmlns:a16="http://schemas.microsoft.com/office/drawing/2014/main" val="856635885"/>
                    </a:ext>
                  </a:extLst>
                </a:gridCol>
                <a:gridCol w="1657531">
                  <a:extLst>
                    <a:ext uri="{9D8B030D-6E8A-4147-A177-3AD203B41FA5}">
                      <a16:colId xmlns:a16="http://schemas.microsoft.com/office/drawing/2014/main" val="8522212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Ação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Prazo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11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Institucionalizar autoavaliações anuais em um formato estruturado para toda a equipe.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6 meses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588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Integrar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resultados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ciclo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atualização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desempenho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Contínuo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5264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Promover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relatórios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anuais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como</a:t>
                      </a:r>
                      <a:r>
                        <a:rPr lang="en-US" sz="1800" dirty="0">
                          <a:effectLst/>
                        </a:rPr>
                        <a:t> ferramenta para </a:t>
                      </a:r>
                      <a:r>
                        <a:rPr lang="en-US" sz="1800" dirty="0" err="1">
                          <a:effectLst/>
                        </a:rPr>
                        <a:t>disseminação</a:t>
                      </a:r>
                      <a:r>
                        <a:rPr lang="en-US" sz="1800" dirty="0">
                          <a:effectLst/>
                        </a:rPr>
                        <a:t> e </a:t>
                      </a:r>
                      <a:r>
                        <a:rPr lang="en-US" sz="1800" dirty="0" err="1">
                          <a:effectLst/>
                        </a:rPr>
                        <a:t>revisão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melhorias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1 </a:t>
                      </a:r>
                      <a:r>
                        <a:rPr lang="en-US" sz="1800" dirty="0" err="1">
                          <a:effectLst/>
                        </a:rPr>
                        <a:t>ano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908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07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7CE89-3313-46A7-BB2F-6ABDB543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5" y="191588"/>
            <a:ext cx="9371949" cy="580087"/>
          </a:xfrm>
        </p:spPr>
        <p:txBody>
          <a:bodyPr>
            <a:normAutofit fontScale="90000"/>
          </a:bodyPr>
          <a:lstStyle/>
          <a:p>
            <a:r>
              <a:rPr lang="pt-BR" dirty="0"/>
              <a:t>2. Planejamento Estratégico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6" y="878023"/>
            <a:ext cx="9371948" cy="52963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A. Meta: Implementar um planejamento estratégico robusto, alinhado às diretrizes da CAPES.</a:t>
            </a:r>
          </a:p>
          <a:p>
            <a:pPr marL="0" indent="0">
              <a:buNone/>
            </a:pPr>
            <a:r>
              <a:rPr lang="pt-BR" sz="2400" dirty="0"/>
              <a:t>B. Ações: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C. Indicadores de Sucesso:</a:t>
            </a:r>
          </a:p>
          <a:p>
            <a:r>
              <a:rPr lang="pt-BR" sz="2400" dirty="0"/>
              <a:t>Documento oficial do plano estratégico publicado e disseminado.</a:t>
            </a:r>
          </a:p>
          <a:p>
            <a:r>
              <a:rPr lang="pt-BR" sz="2400" dirty="0"/>
              <a:t>Realização de reuniões periódicas para monitorar e atualizar o plano.</a:t>
            </a:r>
          </a:p>
          <a:p>
            <a:endParaRPr lang="pt-BR" sz="24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3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1EB6ABA-13AB-486A-BD2A-87F09547F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086306"/>
              </p:ext>
            </p:extLst>
          </p:nvPr>
        </p:nvGraphicFramePr>
        <p:xfrm>
          <a:off x="2233365" y="2248630"/>
          <a:ext cx="7725267" cy="21269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575736">
                  <a:extLst>
                    <a:ext uri="{9D8B030D-6E8A-4147-A177-3AD203B41FA5}">
                      <a16:colId xmlns:a16="http://schemas.microsoft.com/office/drawing/2014/main" val="545127826"/>
                    </a:ext>
                  </a:extLst>
                </a:gridCol>
                <a:gridCol w="1149531">
                  <a:extLst>
                    <a:ext uri="{9D8B030D-6E8A-4147-A177-3AD203B41FA5}">
                      <a16:colId xmlns:a16="http://schemas.microsoft.com/office/drawing/2014/main" val="1699700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Ação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Prazo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4552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Formação</a:t>
                      </a:r>
                      <a:r>
                        <a:rPr lang="en-US" sz="1800" dirty="0">
                          <a:effectLst/>
                        </a:rPr>
                        <a:t> de um </a:t>
                      </a:r>
                      <a:r>
                        <a:rPr lang="en-US" sz="1800" dirty="0" err="1">
                          <a:effectLst/>
                        </a:rPr>
                        <a:t>comitê</a:t>
                      </a:r>
                      <a:r>
                        <a:rPr lang="en-US" sz="1800" dirty="0">
                          <a:effectLst/>
                        </a:rPr>
                        <a:t> para o </a:t>
                      </a:r>
                      <a:r>
                        <a:rPr lang="en-US" sz="1800" dirty="0" err="1">
                          <a:effectLst/>
                        </a:rPr>
                        <a:t>planejamento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estratégico</a:t>
                      </a:r>
                      <a:r>
                        <a:rPr lang="en-US" sz="1800" dirty="0">
                          <a:effectLst/>
                        </a:rPr>
                        <a:t> com </a:t>
                      </a:r>
                      <a:r>
                        <a:rPr lang="en-US" sz="1800" dirty="0" err="1">
                          <a:effectLst/>
                        </a:rPr>
                        <a:t>representantes</a:t>
                      </a:r>
                      <a:r>
                        <a:rPr lang="en-US" sz="1800" dirty="0">
                          <a:effectLst/>
                        </a:rPr>
                        <a:t> de </a:t>
                      </a:r>
                      <a:r>
                        <a:rPr lang="en-US" sz="1800" dirty="0" err="1">
                          <a:effectLst/>
                        </a:rPr>
                        <a:t>todos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segmentos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envolvidos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3 meses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7926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Definir objetivos de curto, médio e longo prazo em alinhamento às diretrizes.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6 meses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0281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Promover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oficinas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específicas</a:t>
                      </a:r>
                      <a:r>
                        <a:rPr lang="en-US" sz="1800" dirty="0">
                          <a:effectLst/>
                        </a:rPr>
                        <a:t> para o </a:t>
                      </a:r>
                      <a:r>
                        <a:rPr lang="en-US" sz="1800" dirty="0" err="1">
                          <a:effectLst/>
                        </a:rPr>
                        <a:t>desenvolvimento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estratégico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4 meses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141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45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956401"/>
            <a:ext cx="9371948" cy="4620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A. Meta: Modernizar laboratórios e áreas experimentais, além de melhorar conectividade e recursos audiovisuais.</a:t>
            </a:r>
          </a:p>
          <a:p>
            <a:pPr marL="0" indent="0">
              <a:buNone/>
            </a:pPr>
            <a:r>
              <a:rPr lang="pt-BR" dirty="0"/>
              <a:t>B. Ações: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C. Indicadores de Sucesso:</a:t>
            </a:r>
          </a:p>
          <a:p>
            <a:r>
              <a:rPr lang="pt-BR" dirty="0"/>
              <a:t>Percentual de novos equipamentos adquiridos.</a:t>
            </a:r>
          </a:p>
          <a:p>
            <a:r>
              <a:rPr lang="pt-BR" dirty="0"/>
              <a:t>Relatos de melhorias na infraestrutura por docentes e discentes.</a:t>
            </a:r>
          </a:p>
          <a:p>
            <a:r>
              <a:rPr lang="pt-BR" dirty="0"/>
              <a:t>Testes de conectividade mostrando aumento na velocidade e estabilidade.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4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863415A-2ACD-4AE4-8B1D-77396B7D07FC}"/>
              </a:ext>
            </a:extLst>
          </p:cNvPr>
          <p:cNvSpPr txBox="1">
            <a:spLocks/>
          </p:cNvSpPr>
          <p:nvPr/>
        </p:nvSpPr>
        <p:spPr>
          <a:xfrm>
            <a:off x="1637716" y="130628"/>
            <a:ext cx="3175037" cy="6454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3. Infraestrutura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44D757F8-BFA6-47E7-87BC-893B2C0B8E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210137"/>
              </p:ext>
            </p:extLst>
          </p:nvPr>
        </p:nvGraphicFramePr>
        <p:xfrm>
          <a:off x="1732747" y="2422524"/>
          <a:ext cx="9144259" cy="201295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766269">
                  <a:extLst>
                    <a:ext uri="{9D8B030D-6E8A-4147-A177-3AD203B41FA5}">
                      <a16:colId xmlns:a16="http://schemas.microsoft.com/office/drawing/2014/main" val="2417080998"/>
                    </a:ext>
                  </a:extLst>
                </a:gridCol>
                <a:gridCol w="1377990">
                  <a:extLst>
                    <a:ext uri="{9D8B030D-6E8A-4147-A177-3AD203B41FA5}">
                      <a16:colId xmlns:a16="http://schemas.microsoft.com/office/drawing/2014/main" val="16069676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Ação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Prazo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598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Identificar e submeter propostas em editais de fomento.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6 meses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4093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</a:rPr>
                        <a:t>Estabelecer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parcerias</a:t>
                      </a:r>
                      <a:r>
                        <a:rPr lang="en-US" sz="2000" dirty="0">
                          <a:effectLst/>
                        </a:rPr>
                        <a:t> com </a:t>
                      </a:r>
                      <a:r>
                        <a:rPr lang="en-US" sz="2000" dirty="0" err="1">
                          <a:effectLst/>
                        </a:rPr>
                        <a:t>empresas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locais</a:t>
                      </a:r>
                      <a:r>
                        <a:rPr lang="en-US" sz="2000" dirty="0">
                          <a:effectLst/>
                        </a:rPr>
                        <a:t> e </a:t>
                      </a:r>
                      <a:r>
                        <a:rPr lang="en-US" sz="2000" dirty="0" err="1">
                          <a:effectLst/>
                        </a:rPr>
                        <a:t>nacionais</a:t>
                      </a:r>
                      <a:r>
                        <a:rPr lang="en-US" sz="2000" dirty="0">
                          <a:effectLst/>
                        </a:rPr>
                        <a:t> para </a:t>
                      </a:r>
                      <a:r>
                        <a:rPr lang="en-US" sz="2000" dirty="0" err="1">
                          <a:effectLst/>
                        </a:rPr>
                        <a:t>aporte</a:t>
                      </a:r>
                      <a:r>
                        <a:rPr lang="en-US" sz="2000" dirty="0">
                          <a:effectLst/>
                        </a:rPr>
                        <a:t> de </a:t>
                      </a:r>
                      <a:r>
                        <a:rPr lang="en-US" sz="2000" dirty="0" err="1">
                          <a:effectLst/>
                        </a:rPr>
                        <a:t>tecnologia</a:t>
                      </a:r>
                      <a:r>
                        <a:rPr lang="en-US" sz="2000" dirty="0">
                          <a:effectLst/>
                        </a:rPr>
                        <a:t> e </a:t>
                      </a:r>
                      <a:r>
                        <a:rPr lang="en-US" sz="2000" dirty="0" err="1">
                          <a:effectLst/>
                        </a:rPr>
                        <a:t>infraestrutura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pt-B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1 ano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775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Investir na ampliação da conectividade tecnológica para suporte acadêmico e de pesquisa.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8 meses</a:t>
                      </a:r>
                      <a:endParaRPr lang="pt-B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004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89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7CE89-3313-46A7-BB2F-6ABDB543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7" y="200296"/>
            <a:ext cx="4328923" cy="632339"/>
          </a:xfrm>
        </p:spPr>
        <p:txBody>
          <a:bodyPr/>
          <a:lstStyle/>
          <a:p>
            <a:r>
              <a:rPr lang="pt-BR" dirty="0"/>
              <a:t>4. Currículo e Mercado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6" y="991235"/>
            <a:ext cx="9371948" cy="4620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A. Meta: Alinhar o currículo às demandas do mercado de trabalho.</a:t>
            </a:r>
          </a:p>
          <a:p>
            <a:pPr marL="0" indent="0">
              <a:buNone/>
            </a:pPr>
            <a:r>
              <a:rPr lang="pt-BR" dirty="0"/>
              <a:t>B. Ações: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C. Indicadores de Sucesso:</a:t>
            </a:r>
          </a:p>
          <a:p>
            <a:r>
              <a:rPr lang="pt-BR" dirty="0"/>
              <a:t>Aprovação e implementação do novo currículo.</a:t>
            </a:r>
          </a:p>
          <a:p>
            <a:r>
              <a:rPr lang="pt-BR" dirty="0"/>
              <a:t>Aumento do número de egressos empregados em áreas correlatas ao programa.</a:t>
            </a:r>
          </a:p>
          <a:p>
            <a:r>
              <a:rPr lang="pt-BR" dirty="0"/>
              <a:t>Relatórios de estágio mostrando maior integração prática.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5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5744989-3AB0-4592-8512-EC308F918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72204"/>
              </p:ext>
            </p:extLst>
          </p:nvPr>
        </p:nvGraphicFramePr>
        <p:xfrm>
          <a:off x="1706879" y="2076541"/>
          <a:ext cx="9283337" cy="21269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884390">
                  <a:extLst>
                    <a:ext uri="{9D8B030D-6E8A-4147-A177-3AD203B41FA5}">
                      <a16:colId xmlns:a16="http://schemas.microsoft.com/office/drawing/2014/main" val="3927201970"/>
                    </a:ext>
                  </a:extLst>
                </a:gridCol>
                <a:gridCol w="1398947">
                  <a:extLst>
                    <a:ext uri="{9D8B030D-6E8A-4147-A177-3AD203B41FA5}">
                      <a16:colId xmlns:a16="http://schemas.microsoft.com/office/drawing/2014/main" val="13167581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Ação</a:t>
                      </a:r>
                      <a:endParaRPr lang="pt-BR" sz="11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Prazo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1379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Incluir módulos voltados para tendências do mercado, como empreendedorismo e inovação.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12 meses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3513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Flexibilizar o currículo com opções adaptáveis aos interesses de cada estudante.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12 meses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066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Criar canais de conexão direta com empresas para estágios e consultorias práticas.</a:t>
                      </a:r>
                      <a:endParaRPr lang="pt-BR" sz="11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9 meses</a:t>
                      </a:r>
                      <a:endParaRPr lang="pt-BR" sz="11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504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55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7CE89-3313-46A7-BB2F-6ABDB543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7" y="217715"/>
            <a:ext cx="4006705" cy="597504"/>
          </a:xfrm>
        </p:spPr>
        <p:txBody>
          <a:bodyPr>
            <a:normAutofit fontScale="90000"/>
          </a:bodyPr>
          <a:lstStyle/>
          <a:p>
            <a:r>
              <a:rPr lang="pt-BR" dirty="0"/>
              <a:t> 5. Internacionalização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7" y="938983"/>
            <a:ext cx="9371948" cy="5322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A. Meta: Ampliar a participação de docentes e discentes em atividades internacionais.</a:t>
            </a:r>
          </a:p>
          <a:p>
            <a:pPr marL="0" indent="0">
              <a:buNone/>
            </a:pPr>
            <a:r>
              <a:rPr lang="pt-BR" dirty="0"/>
              <a:t>B. Ações: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C. Indicadores de Sucesso:</a:t>
            </a:r>
          </a:p>
          <a:p>
            <a:r>
              <a:rPr lang="pt-BR" dirty="0"/>
              <a:t>Aumento do número de discentes desenvolvendo atividades em instituições de ensino e/ou pesquisa estrangeiras.</a:t>
            </a:r>
          </a:p>
          <a:p>
            <a:r>
              <a:rPr lang="pt-BR" dirty="0"/>
              <a:t>Número de intercâmbios e publicações conjuntas com instituições estrangeiras.</a:t>
            </a:r>
          </a:p>
          <a:p>
            <a:r>
              <a:rPr lang="pt-BR" dirty="0"/>
              <a:t>Relatos de maior participação em eventos e editais internacionais.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6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0D379C7-C46A-4BD2-9BFE-84B0243B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74964"/>
              </p:ext>
            </p:extLst>
          </p:nvPr>
        </p:nvGraphicFramePr>
        <p:xfrm>
          <a:off x="1410025" y="1884953"/>
          <a:ext cx="9096614" cy="199041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241486">
                  <a:extLst>
                    <a:ext uri="{9D8B030D-6E8A-4147-A177-3AD203B41FA5}">
                      <a16:colId xmlns:a16="http://schemas.microsoft.com/office/drawing/2014/main" val="2811438474"/>
                    </a:ext>
                  </a:extLst>
                </a:gridCol>
                <a:gridCol w="1855128">
                  <a:extLst>
                    <a:ext uri="{9D8B030D-6E8A-4147-A177-3AD203B41FA5}">
                      <a16:colId xmlns:a16="http://schemas.microsoft.com/office/drawing/2014/main" val="6943781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Ação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Prazo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2757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Divulgação de cursos de idiomas 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imediato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443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</a:rPr>
                        <a:t>Apoiar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participação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em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eventos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internacionais</a:t>
                      </a:r>
                      <a:endParaRPr lang="pt-B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6 meses - 1 </a:t>
                      </a:r>
                      <a:r>
                        <a:rPr lang="en-US" sz="2000" dirty="0" err="1">
                          <a:effectLst/>
                        </a:rPr>
                        <a:t>ano</a:t>
                      </a:r>
                      <a:endParaRPr lang="pt-B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760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Fortalecer cooperações acadêmicas com instituições internacionais relevantes.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18 meses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365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>
                          <a:effectLst/>
                        </a:rPr>
                        <a:t>Procurar oportunidades específicas de mobilidade e intercâmbio.</a:t>
                      </a:r>
                      <a:endParaRPr lang="pt-BR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effectLst/>
                        </a:rPr>
                        <a:t>Contínuo</a:t>
                      </a:r>
                      <a:endParaRPr lang="pt-BR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438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61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7CE89-3313-46A7-BB2F-6ABDB543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025" y="79134"/>
            <a:ext cx="9371949" cy="788336"/>
          </a:xfrm>
        </p:spPr>
        <p:txBody>
          <a:bodyPr/>
          <a:lstStyle/>
          <a:p>
            <a:r>
              <a:rPr lang="pt-BR" dirty="0"/>
              <a:t>6. Comunicação Interna e Transparência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9C3BA1-F16D-4C43-979E-F97DB7B3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024" y="947691"/>
            <a:ext cx="10512009" cy="52266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A. Meta: Melhorar os fluxos de comunicação interna e a atualização de informações nos canais oficiais.</a:t>
            </a:r>
          </a:p>
          <a:p>
            <a:pPr marL="0" indent="0">
              <a:buNone/>
            </a:pPr>
            <a:r>
              <a:rPr lang="pt-BR" dirty="0"/>
              <a:t>B. Ações: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C. Indicadores de Sucesso:</a:t>
            </a:r>
          </a:p>
          <a:p>
            <a:r>
              <a:rPr lang="pt-BR" dirty="0"/>
              <a:t>Frequência de reuniões documentada.</a:t>
            </a:r>
          </a:p>
          <a:p>
            <a:r>
              <a:rPr lang="pt-BR" dirty="0"/>
              <a:t>Engajamento nas plataformas digitais medido por visitas e interações.</a:t>
            </a:r>
          </a:p>
          <a:p>
            <a:r>
              <a:rPr lang="pt-BR" dirty="0"/>
              <a:t>Feedback positivo sobre os canais de comunicação.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3B88CB-A56B-43F5-B977-D4A5E400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CD8D479-8942-46E8-A226-A4E01F7A105C}" type="slidenum">
              <a:rPr lang="pt-BR" noProof="0" smtClean="0"/>
              <a:t>7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06A38-D601-43DD-A1B1-FBDCE72C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0"/>
            <a:r>
              <a:rPr lang="pt-BR" noProof="0" dirty="0"/>
              <a:t>Agrobiologia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3C132CA-DE7E-4E14-A5D4-BADB6B56F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22835"/>
              </p:ext>
            </p:extLst>
          </p:nvPr>
        </p:nvGraphicFramePr>
        <p:xfrm>
          <a:off x="1410024" y="2321812"/>
          <a:ext cx="9562776" cy="181152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77778">
                  <a:extLst>
                    <a:ext uri="{9D8B030D-6E8A-4147-A177-3AD203B41FA5}">
                      <a16:colId xmlns:a16="http://schemas.microsoft.com/office/drawing/2014/main" val="919473154"/>
                    </a:ext>
                  </a:extLst>
                </a:gridCol>
                <a:gridCol w="1284998">
                  <a:extLst>
                    <a:ext uri="{9D8B030D-6E8A-4147-A177-3AD203B41FA5}">
                      <a16:colId xmlns:a16="http://schemas.microsoft.com/office/drawing/2014/main" val="17457868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Ação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Prazo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382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Divulgar junto ao grupo docente e discente a proposta de reunião, estimulando inclusão de itens de interesse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Imediato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499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Divulgar junto ao grupo docente e discente a ata de cada reunião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Imediato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270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Introduzir newsletters e formas digitais de engajamento inclusivo para membros novos e antigos.</a:t>
                      </a:r>
                      <a:endParaRPr lang="pt-BR" sz="18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4 meses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234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4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ia 16: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3367_TF03098889.potx" id="{6FA66BD9-DD39-425B-A0BE-EFDD354C662E}" vid="{CC996F4A-CFD8-402C-A27B-6ABDCC68BD07}"/>
    </a:ext>
  </a:extLst>
</a:theme>
</file>

<file path=ppt/theme/theme2.xml><?xml version="1.0" encoding="utf-8"?>
<a:theme xmlns:a="http://schemas.openxmlformats.org/drawingml/2006/main" name="Tema do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foto educativa de ecologia da natureza</Template>
  <TotalTime>59</TotalTime>
  <Words>628</Words>
  <Application>Microsoft Office PowerPoint</Application>
  <PresentationFormat>Widescreen</PresentationFormat>
  <Paragraphs>140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Cambria</vt:lpstr>
      <vt:lpstr>Corbel</vt:lpstr>
      <vt:lpstr>Ecologia 16:9</vt:lpstr>
      <vt:lpstr>BASES PARA PLANEJAMENTO ESTRATÉGICO</vt:lpstr>
      <vt:lpstr>1. Autoavaliação Sistemática</vt:lpstr>
      <vt:lpstr>2. Planejamento Estratégico</vt:lpstr>
      <vt:lpstr>Apresentação do PowerPoint</vt:lpstr>
      <vt:lpstr>4. Currículo e Mercado </vt:lpstr>
      <vt:lpstr> 5. Internacionalização</vt:lpstr>
      <vt:lpstr>6. Comunicação Interna e Transparência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PARA PLANEJAMENTO ESTRATÉGICO</dc:title>
  <dc:creator>USER</dc:creator>
  <cp:lastModifiedBy>USER</cp:lastModifiedBy>
  <cp:revision>12</cp:revision>
  <dcterms:created xsi:type="dcterms:W3CDTF">2024-11-27T17:03:04Z</dcterms:created>
  <dcterms:modified xsi:type="dcterms:W3CDTF">2024-11-27T18:03:00Z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