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66" r:id="rId4"/>
    <p:sldId id="258" r:id="rId5"/>
    <p:sldId id="259" r:id="rId6"/>
    <p:sldId id="262" r:id="rId7"/>
    <p:sldId id="260" r:id="rId8"/>
    <p:sldId id="261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092035-418B-4BDF-99A2-173FD39C1D15}" type="datetimeFigureOut">
              <a:rPr lang="pt-BR" smtClean="0"/>
              <a:t>28/11/2024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76F7D-85DB-42E0-87F0-C6038EFBB5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5033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8627-5BD3-4B57-947A-2121A20CAD2C}" type="datetime1">
              <a:rPr lang="en-US" smtClean="0"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A1B9B-1E7D-424B-97AD-6A099AC661A5}" type="datetime1">
              <a:rPr lang="en-US" smtClean="0"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AC2B1-A3E9-4F6B-8F6B-1BDD2447CD1D}" type="datetime1">
              <a:rPr lang="en-US" smtClean="0"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78534-31BB-475C-9EBA-6CB11237D0C2}" type="datetime1">
              <a:rPr lang="en-US" smtClean="0"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0B13E-56B2-4DEB-B1CD-2C1AA90FDBCB}" type="datetime1">
              <a:rPr lang="en-US" smtClean="0"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3403-3B36-4CA2-87FE-598929B6816E}" type="datetime1">
              <a:rPr lang="en-US" smtClean="0"/>
              <a:t>11/28/2024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AE513-A914-4E24-9B8E-7BD2F02EAC7E}" type="datetime1">
              <a:rPr lang="en-US" smtClean="0"/>
              <a:t>11/28/2024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F9879-90CC-41F1-BA52-5CAEB6EC6F3E}" type="datetime1">
              <a:rPr lang="en-US" smtClean="0"/>
              <a:t>11/28/2024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DB457-FCEB-41D9-B996-EF2B76188F53}" type="datetime1">
              <a:rPr lang="en-US" smtClean="0"/>
              <a:t>11/28/2024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6741-57CA-4EF2-9699-1A8CEE2A587B}" type="datetime1">
              <a:rPr lang="en-US" smtClean="0"/>
              <a:t>11/28/2024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D915-5EB8-47A1-A972-EDBF6EF04872}" type="datetime1">
              <a:rPr lang="en-US" smtClean="0"/>
              <a:t>11/28/2024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F93C22B-C0D7-45BF-90C0-A13FFC6512BD}" type="datetime1">
              <a:rPr lang="en-US" smtClean="0"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73BC30-CB94-47AA-BD07-33F5680222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6967" y="163283"/>
            <a:ext cx="5518066" cy="2268559"/>
          </a:xfrm>
        </p:spPr>
        <p:txBody>
          <a:bodyPr>
            <a:normAutofit fontScale="90000"/>
          </a:bodyPr>
          <a:lstStyle/>
          <a:p>
            <a:r>
              <a:rPr lang="pt-BR" dirty="0"/>
              <a:t>Análise dos instrumentos de autoavaliação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B1249C7-B783-461F-849C-70D8B70330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40389" y="0"/>
            <a:ext cx="2126910" cy="20410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2E7752D5-056F-458E-B786-FC544A404043}"/>
              </a:ext>
            </a:extLst>
          </p:cNvPr>
          <p:cNvSpPr txBox="1"/>
          <p:nvPr/>
        </p:nvSpPr>
        <p:spPr>
          <a:xfrm>
            <a:off x="2447108" y="3492137"/>
            <a:ext cx="3760966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/>
              <a:t>Discentes ativos</a:t>
            </a:r>
          </a:p>
          <a:p>
            <a:r>
              <a:rPr lang="pt-BR" sz="3200" dirty="0"/>
              <a:t>Docentes ativos</a:t>
            </a:r>
          </a:p>
          <a:p>
            <a:r>
              <a:rPr lang="pt-BR" sz="3200" dirty="0"/>
              <a:t>Discentes egressos</a:t>
            </a:r>
          </a:p>
          <a:p>
            <a:r>
              <a:rPr lang="pt-BR" sz="3200" dirty="0"/>
              <a:t>Docentes egressos</a:t>
            </a: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ED2AA2E-3284-4345-9C6E-6B16D904A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578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C5DB5A-DE87-4C3E-AA2F-98FDC0D4A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074" y="2052116"/>
            <a:ext cx="10458994" cy="1077229"/>
          </a:xfrm>
        </p:spPr>
        <p:txBody>
          <a:bodyPr/>
          <a:lstStyle/>
          <a:p>
            <a:pPr algn="l"/>
            <a:r>
              <a:rPr lang="pt-BR" dirty="0"/>
              <a:t>2-	Pontos Negativos e Necessidades de Melhoria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C78513-DCDD-460A-8B89-0FC9764DB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B69BE90-F1AE-40BC-8623-0D0B6C14E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087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15DBF0-82D5-460B-B08D-DA47F8E91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2642" y="974887"/>
            <a:ext cx="7958331" cy="1077229"/>
          </a:xfrm>
        </p:spPr>
        <p:txBody>
          <a:bodyPr/>
          <a:lstStyle/>
          <a:p>
            <a:pPr algn="l"/>
            <a:r>
              <a:rPr lang="pt-BR" dirty="0"/>
              <a:t>A. Falta de Planejamento Estratégico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C86A8B-A346-4DD2-99B0-71284F5C0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Ausência de um plano estratégico robusto e alinhado às diretrizes da CAPES.</a:t>
            </a:r>
          </a:p>
          <a:p>
            <a:r>
              <a:rPr lang="pt-BR" sz="2800" dirty="0"/>
              <a:t>Necessidade de definir objetivos claros e metas para curto, médio e longo prazo.</a:t>
            </a:r>
          </a:p>
          <a:p>
            <a:endParaRPr lang="pt-BR" sz="2800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7A4E181-AF4D-41D6-9AC5-26807A90B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756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BA4AEC-6B01-4419-9B16-D0A74FE1A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B. Infraestrutura Limitada: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B77B86-9292-49BB-9387-1FEB820CD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Laboratórios e áreas experimentais carecem de modernização e equipamentos avançados.</a:t>
            </a:r>
          </a:p>
          <a:p>
            <a:r>
              <a:rPr lang="pt-BR" sz="2800" dirty="0"/>
              <a:t>Conectividade e recursos audiovisuais ainda são limitados.</a:t>
            </a:r>
          </a:p>
          <a:p>
            <a:endParaRPr lang="pt-BR" sz="2800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C7D79D7-DD78-4BBF-82DB-57BFEF92A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978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EC12F2-3894-4BFC-A786-FBD053524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C. Currículo Desconectado do Mercado: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5A698DE-D6F6-405E-99A6-0F7F526DD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Falta de disciplinas práticas voltadas para o mercado de trabalho, como empreendedorismo e gestão.</a:t>
            </a:r>
          </a:p>
          <a:p>
            <a:r>
              <a:rPr lang="pt-BR" sz="2800" dirty="0"/>
              <a:t>Carga horária obrigatória considerada excessiva em algumas disciplinas, com sugestões para flexibilização.</a:t>
            </a:r>
          </a:p>
          <a:p>
            <a:endParaRPr lang="pt-BR" sz="2800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0DC4E9D-1B9E-4122-9A8E-55B1B3466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071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191C12-3CD0-4CC3-B64C-A786F8BD9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D. Conexão Fraca com o Setor Privado: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D1BB9A-A6E6-404F-9DB4-107FC33BE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Falta de parcerias efetivas com empresas privadas para financiamento de projetos e maior empregabilidade de egressos.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236B220-DDC5-442E-982D-B76D9C34C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885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E1A51E-2DB3-459E-96AF-0C8C6F7BF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24" y="808056"/>
            <a:ext cx="8819716" cy="1077229"/>
          </a:xfrm>
        </p:spPr>
        <p:txBody>
          <a:bodyPr/>
          <a:lstStyle/>
          <a:p>
            <a:r>
              <a:rPr lang="pt-BR" dirty="0"/>
              <a:t>E. Baixa Motivação para Internacionalização: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DC75E74-9501-43C9-A4FD-FA9EEE2BE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Barreiras linguísticas e financeiras dificultam maior participação de docentes e discentes em atividades internacionais.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DB9A501-224B-4970-A621-56EA8E0C2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714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A3C081-3A5D-4DAB-A733-95C8AAC3A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996" y="808056"/>
            <a:ext cx="8569233" cy="1077229"/>
          </a:xfrm>
        </p:spPr>
        <p:txBody>
          <a:bodyPr/>
          <a:lstStyle/>
          <a:p>
            <a:pPr algn="l"/>
            <a:r>
              <a:rPr lang="pt-BR" dirty="0"/>
              <a:t>F. Comunicação Interna e Transparência: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5286B7-C621-433C-A224-6DA956C78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Necessidade de maior frequência de reuniões e comunicação clara entre coordenação, docentes e discentes.</a:t>
            </a:r>
          </a:p>
          <a:p>
            <a:r>
              <a:rPr lang="pt-BR" sz="2800" dirty="0"/>
              <a:t>Atualização insuficiente de informações em canais como site e redes sociais.</a:t>
            </a:r>
          </a:p>
          <a:p>
            <a:endParaRPr lang="pt-BR" sz="2800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BA73825-4449-46B6-A2EF-9B897C98B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8000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DB3E80-FAA8-4387-9C02-0AF65A1FD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4560" y="808056"/>
            <a:ext cx="8375579" cy="1077229"/>
          </a:xfrm>
        </p:spPr>
        <p:txBody>
          <a:bodyPr/>
          <a:lstStyle/>
          <a:p>
            <a:r>
              <a:rPr lang="pt-BR" dirty="0"/>
              <a:t>3. Comparação com Diretrizes da CAPES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B72EC82-A051-4F1A-87CD-B4638BA1B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2426584"/>
            <a:ext cx="7796540" cy="39978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800" dirty="0"/>
              <a:t>3.1- Conformidades</a:t>
            </a:r>
          </a:p>
          <a:p>
            <a:r>
              <a:rPr lang="pt-BR" sz="2800" dirty="0"/>
              <a:t>Foco em Pesquisa e Formação: O programa atende às exigências da CAPES quanto à formação acadêmica e produção científica.</a:t>
            </a:r>
          </a:p>
          <a:p>
            <a:r>
              <a:rPr lang="pt-BR" sz="2800" dirty="0"/>
              <a:t>Impacto Social: Relatos indicam boa inserção social, especialmente por meio de projetos de extensão e formação de profissionais qualificados.</a:t>
            </a:r>
          </a:p>
          <a:p>
            <a:endParaRPr lang="pt-BR" sz="2800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91E7401-A5CB-411E-BD7A-467CBB5D3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253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59FA0B-DF7F-4DAB-8008-C21577AEA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1800" dirty="0"/>
              <a:t>3. Comparação com Diretrizes da CAPES (continuação)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9E1FF0-19DD-4C16-AB43-1C78808C3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/>
              <a:t>3.2- Desconformidades</a:t>
            </a:r>
          </a:p>
          <a:p>
            <a:r>
              <a:rPr lang="pt-BR" dirty="0"/>
              <a:t>Planejamento Estratégico: Não há evidências de um plano alinhado às diretrizes da CAPES, que requerem metas bem definidas e avaliáveis.</a:t>
            </a:r>
          </a:p>
          <a:p>
            <a:r>
              <a:rPr lang="pt-BR" dirty="0"/>
              <a:t>Infraestrutura: Equipamentos e espaços não atendem integralmente às demandas de pesquisa avançada.</a:t>
            </a:r>
          </a:p>
          <a:p>
            <a:r>
              <a:rPr lang="pt-BR" dirty="0"/>
              <a:t>Internacionalização Insuficiente: Ações pontuais de internacionalização não são suficientes para atender às expectativas da CAPES.</a:t>
            </a:r>
          </a:p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18CB8FE-F565-47D8-BEDD-D415FCDD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265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01E382-A876-421B-8BC1-D0DBEE593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0380" y="326017"/>
            <a:ext cx="3501608" cy="1077229"/>
          </a:xfrm>
        </p:spPr>
        <p:txBody>
          <a:bodyPr/>
          <a:lstStyle/>
          <a:p>
            <a:pPr algn="l"/>
            <a:r>
              <a:rPr lang="pt-BR" dirty="0"/>
              <a:t>4. Resumo geral</a:t>
            </a:r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4A325A5E-3CE5-4DC7-A44C-3CF59DDD87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4857177"/>
              </p:ext>
            </p:extLst>
          </p:nvPr>
        </p:nvGraphicFramePr>
        <p:xfrm>
          <a:off x="158407" y="1403246"/>
          <a:ext cx="10962438" cy="44214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4811">
                  <a:extLst>
                    <a:ext uri="{9D8B030D-6E8A-4147-A177-3AD203B41FA5}">
                      <a16:colId xmlns:a16="http://schemas.microsoft.com/office/drawing/2014/main" val="1591605962"/>
                    </a:ext>
                  </a:extLst>
                </a:gridCol>
                <a:gridCol w="2942937">
                  <a:extLst>
                    <a:ext uri="{9D8B030D-6E8A-4147-A177-3AD203B41FA5}">
                      <a16:colId xmlns:a16="http://schemas.microsoft.com/office/drawing/2014/main" val="65314076"/>
                    </a:ext>
                  </a:extLst>
                </a:gridCol>
                <a:gridCol w="2991985">
                  <a:extLst>
                    <a:ext uri="{9D8B030D-6E8A-4147-A177-3AD203B41FA5}">
                      <a16:colId xmlns:a16="http://schemas.microsoft.com/office/drawing/2014/main" val="3462295672"/>
                    </a:ext>
                  </a:extLst>
                </a:gridCol>
                <a:gridCol w="3212705">
                  <a:extLst>
                    <a:ext uri="{9D8B030D-6E8A-4147-A177-3AD203B41FA5}">
                      <a16:colId xmlns:a16="http://schemas.microsoft.com/office/drawing/2014/main" val="3637949021"/>
                    </a:ext>
                  </a:extLst>
                </a:gridCol>
              </a:tblGrid>
              <a:tr h="6722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200" dirty="0">
                          <a:effectLst/>
                        </a:rPr>
                        <a:t>Dimensão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CAPES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200">
                          <a:effectLst/>
                        </a:rPr>
                        <a:t>Pontos Fortes</a:t>
                      </a:r>
                      <a:endParaRPr lang="pt-B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200" dirty="0">
                          <a:effectLst/>
                        </a:rPr>
                        <a:t>Pontos Fracos</a:t>
                      </a:r>
                      <a:endParaRPr lang="pt-B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200">
                          <a:effectLst/>
                        </a:rPr>
                        <a:t>Alternativas</a:t>
                      </a:r>
                      <a:endParaRPr lang="pt-B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1549116"/>
                  </a:ext>
                </a:extLst>
              </a:tr>
              <a:tr h="1250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200">
                          <a:effectLst/>
                        </a:rPr>
                        <a:t>Programa</a:t>
                      </a:r>
                      <a:endParaRPr lang="pt-B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200" dirty="0">
                          <a:effectLst/>
                        </a:rPr>
                        <a:t>Alinhamento com inserção regional; PRÓ-Internacionalização.</a:t>
                      </a:r>
                      <a:endParaRPr lang="pt-B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200">
                          <a:effectLst/>
                        </a:rPr>
                        <a:t>Infraestrutura limitada; Falta de disciplinas práticas.</a:t>
                      </a:r>
                      <a:endParaRPr lang="pt-B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200">
                          <a:effectLst/>
                        </a:rPr>
                        <a:t>Investimento em infraestrutura; revisão curricular.</a:t>
                      </a:r>
                      <a:endParaRPr lang="pt-B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2615955"/>
                  </a:ext>
                </a:extLst>
              </a:tr>
              <a:tr h="9556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200">
                          <a:effectLst/>
                        </a:rPr>
                        <a:t>Formação</a:t>
                      </a:r>
                      <a:endParaRPr lang="pt-B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200" dirty="0">
                          <a:effectLst/>
                        </a:rPr>
                        <a:t>Teses relevantes; corpo docente capacitado.</a:t>
                      </a:r>
                      <a:endParaRPr lang="pt-B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200" dirty="0">
                          <a:effectLst/>
                        </a:rPr>
                        <a:t>Publicações com impacto limitado.</a:t>
                      </a:r>
                      <a:endParaRPr lang="pt-B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200">
                          <a:effectLst/>
                        </a:rPr>
                        <a:t>Workshops de publicação; plano de formação docente.</a:t>
                      </a:r>
                      <a:endParaRPr lang="pt-B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5686319"/>
                  </a:ext>
                </a:extLst>
              </a:tr>
              <a:tr h="11427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200">
                          <a:effectLst/>
                        </a:rPr>
                        <a:t>Impacto Social</a:t>
                      </a:r>
                      <a:endParaRPr lang="pt-B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200" dirty="0">
                          <a:effectLst/>
                        </a:rPr>
                        <a:t>Alta empregabilidade; boas parcerias internacionais.</a:t>
                      </a:r>
                      <a:endParaRPr lang="pt-B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200">
                          <a:effectLst/>
                        </a:rPr>
                        <a:t>Poucas ações com empresas locais; barreira linguística.</a:t>
                      </a:r>
                      <a:endParaRPr lang="pt-B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200" dirty="0">
                          <a:effectLst/>
                        </a:rPr>
                        <a:t>Cursos de idiomas; integração com o setor produtivo.</a:t>
                      </a:r>
                      <a:endParaRPr lang="pt-B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0192871"/>
                  </a:ext>
                </a:extLst>
              </a:tr>
            </a:tbl>
          </a:graphicData>
        </a:graphic>
      </p:graphicFrame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723CE34-7659-4ACD-8CDE-F4A67AA29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058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4CC3A8-2281-4F15-850B-5B8600C13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Como a análise foi estruturada?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AE27B40-F348-436C-A1A9-5A0DE641E6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Foi feita busca dos pontos positivos e negativos, das necessidades de melhorias, frente aos princípios e práticas de autoavaliação e planejamento estratégico descritos nos documentos da CAPES!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E632F26-9DAD-486B-A409-1D723A96E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411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0080AC-E710-4528-B6F7-6DF3C2DFE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031" y="2541062"/>
            <a:ext cx="7958331" cy="1077229"/>
          </a:xfrm>
        </p:spPr>
        <p:txBody>
          <a:bodyPr/>
          <a:lstStyle/>
          <a:p>
            <a:pPr algn="ctr"/>
            <a:r>
              <a:rPr lang="pt-BR" dirty="0"/>
              <a:t>1-	Pontos Positivos Identificados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E868122-4F88-4992-A70A-A6BBABFCC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464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C5DD09-9CBF-4AF3-AAFE-7CFC6ACE4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1861" y="1095439"/>
            <a:ext cx="7958331" cy="1077229"/>
          </a:xfrm>
        </p:spPr>
        <p:txBody>
          <a:bodyPr>
            <a:normAutofit/>
          </a:bodyPr>
          <a:lstStyle/>
          <a:p>
            <a:pPr algn="l"/>
            <a:r>
              <a:rPr lang="pt-BR" sz="1800" dirty="0"/>
              <a:t>1-	Pontos Positivos Identificados (continuação)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5ABD46-C053-44E0-86F2-617F2ABF4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4960" y="2052116"/>
            <a:ext cx="8985179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/>
              <a:t>A. Alta participação de discentes, docentes e egressos, refletindo interesse nas atividades de autoavaliação.</a:t>
            </a:r>
          </a:p>
          <a:p>
            <a:pPr marL="0" indent="0">
              <a:buNone/>
            </a:pPr>
            <a:r>
              <a:rPr lang="pt-BR" sz="2400" dirty="0"/>
              <a:t>B. As respostas indicam uma boa percepção sobre a contribuição do programa para a formação acadêmica e profissional.</a:t>
            </a:r>
          </a:p>
          <a:p>
            <a:endParaRPr lang="pt-BR" sz="2400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268FE9E-599B-4F37-99F4-6112A9C00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153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36A40C-0222-4CD6-8826-90A66D707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2000" dirty="0"/>
              <a:t>1-	Pontos Positivos Identificados (continuação)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F85FC34-C26B-4520-9A94-57D599E0E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7211" y="2052116"/>
            <a:ext cx="8932928" cy="39978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800" dirty="0"/>
              <a:t>C. Reconhecimento do Corpo Docente:</a:t>
            </a:r>
          </a:p>
          <a:p>
            <a:r>
              <a:rPr lang="pt-BR" sz="2800" dirty="0"/>
              <a:t>Docentes são frequentemente elogiados por sua qualificação e empenho em atividades de ensino e pesquisa.</a:t>
            </a:r>
          </a:p>
          <a:p>
            <a:r>
              <a:rPr lang="pt-BR" sz="2800" dirty="0"/>
              <a:t>Boa interação entre discentes e docentes, com avaliação positiva sobre comprometimento e relação interpessoal.</a:t>
            </a:r>
          </a:p>
          <a:p>
            <a:endParaRPr lang="pt-BR" sz="2800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8FA042B-7360-49C1-8AE5-A7AEA17CF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62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03F18D-E009-4FA6-B9BE-A7AF56CC7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D- Infraestrutura Básica Adequada: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CCB2784-E112-4375-A92D-6BC0CEAA0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8834" y="2052116"/>
            <a:ext cx="9011305" cy="3997828"/>
          </a:xfrm>
        </p:spPr>
        <p:txBody>
          <a:bodyPr>
            <a:normAutofit/>
          </a:bodyPr>
          <a:lstStyle/>
          <a:p>
            <a:r>
              <a:rPr lang="pt-BR" sz="2800" dirty="0"/>
              <a:t>A estrutura existente é considerada funcional, embora carente de modernização.</a:t>
            </a:r>
          </a:p>
          <a:p>
            <a:r>
              <a:rPr lang="pt-BR" sz="2800" dirty="0"/>
              <a:t>Recentes melhorias foram citadas, como a reorganização de espaços laboratoriais e aquisição de equipamentos básicos.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BF58B4D-97A4-4889-B032-636A7CAF2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383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D92585-F388-4C8F-B170-08770F71A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E- Inserção Profissional de Egressos: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88C9B6-0E6E-4365-8D19-CA3272C4D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1749" y="2052116"/>
            <a:ext cx="9098390" cy="3997828"/>
          </a:xfrm>
        </p:spPr>
        <p:txBody>
          <a:bodyPr>
            <a:normAutofit/>
          </a:bodyPr>
          <a:lstStyle/>
          <a:p>
            <a:r>
              <a:rPr lang="pt-BR" sz="2800" dirty="0"/>
              <a:t>Diversos egressos estão empregados em áreas acadêmicas, técnicas e empresariais.</a:t>
            </a:r>
          </a:p>
          <a:p>
            <a:r>
              <a:rPr lang="pt-BR" sz="2800" dirty="0"/>
              <a:t>O programa tem impacto positivo na colocação profissional, com destaque para universidades públicas, institutos federais e empresas privadas.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B563032-BE60-41CB-9D62-C11EA3C30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030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C04315-7F41-48EE-B986-CBB08B293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307" y="923989"/>
            <a:ext cx="6011116" cy="1077229"/>
          </a:xfrm>
        </p:spPr>
        <p:txBody>
          <a:bodyPr>
            <a:normAutofit/>
          </a:bodyPr>
          <a:lstStyle/>
          <a:p>
            <a:pPr algn="l"/>
            <a:r>
              <a:rPr lang="pt-BR" sz="2000" dirty="0"/>
              <a:t>3- Inserção Profissional de Egressos (continuação)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1BAC05C-924B-4E34-818B-A0723AAE4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  <p:pic>
        <p:nvPicPr>
          <p:cNvPr id="1026" name="Picture 2" descr="Gráfico de respostas do Formulários Google. Título da pergunta: Atualmente você atua como:&#10;. Número de respostas: 47 respostas.">
            <a:extLst>
              <a:ext uri="{FF2B5EF4-FFF2-40B4-BE49-F238E27FC236}">
                <a16:creationId xmlns:a16="http://schemas.microsoft.com/office/drawing/2014/main" id="{164FDC2B-5BA7-494D-8F13-B469A964683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450" y="1531550"/>
            <a:ext cx="10874773" cy="4575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809107D5-A647-4242-876C-B5F271CCA5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0562" y="67259"/>
            <a:ext cx="1414052" cy="1077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89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A0DE27F-E769-4400-8D39-AEE18DC7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05E3CE0C-4159-4598-9E21-8AAC49C82E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952071"/>
              </p:ext>
            </p:extLst>
          </p:nvPr>
        </p:nvGraphicFramePr>
        <p:xfrm>
          <a:off x="795134" y="501911"/>
          <a:ext cx="10492085" cy="61914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09756">
                  <a:extLst>
                    <a:ext uri="{9D8B030D-6E8A-4147-A177-3AD203B41FA5}">
                      <a16:colId xmlns:a16="http://schemas.microsoft.com/office/drawing/2014/main" val="2388879784"/>
                    </a:ext>
                  </a:extLst>
                </a:gridCol>
                <a:gridCol w="4482329">
                  <a:extLst>
                    <a:ext uri="{9D8B030D-6E8A-4147-A177-3AD203B41FA5}">
                      <a16:colId xmlns:a16="http://schemas.microsoft.com/office/drawing/2014/main" val="2899114809"/>
                    </a:ext>
                  </a:extLst>
                </a:gridCol>
              </a:tblGrid>
              <a:tr h="1308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Atualmente você atua como: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Qual entidade de vinculo atual?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extLst>
                  <a:ext uri="{0D108BD9-81ED-4DB2-BD59-A6C34878D82A}">
                    <a16:rowId xmlns:a16="http://schemas.microsoft.com/office/drawing/2014/main" val="2890287489"/>
                  </a:ext>
                </a:extLst>
              </a:tr>
              <a:tr h="1308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Docente em instituição pública de ensino superior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UFSM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extLst>
                  <a:ext uri="{0D108BD9-81ED-4DB2-BD59-A6C34878D82A}">
                    <a16:rowId xmlns:a16="http://schemas.microsoft.com/office/drawing/2014/main" val="3728716228"/>
                  </a:ext>
                </a:extLst>
              </a:tr>
              <a:tr h="1308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Cargo técnico em instituição publica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Instituto Federal Farroupilha 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extLst>
                  <a:ext uri="{0D108BD9-81ED-4DB2-BD59-A6C34878D82A}">
                    <a16:rowId xmlns:a16="http://schemas.microsoft.com/office/drawing/2014/main" val="1814258957"/>
                  </a:ext>
                </a:extLst>
              </a:tr>
              <a:tr h="1308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Outros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UFSM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extLst>
                  <a:ext uri="{0D108BD9-81ED-4DB2-BD59-A6C34878D82A}">
                    <a16:rowId xmlns:a16="http://schemas.microsoft.com/office/drawing/2014/main" val="2958741152"/>
                  </a:ext>
                </a:extLst>
              </a:tr>
              <a:tr h="2295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Pesquisador e/ou extensionista em instituição pública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Universidade Federal de Pelotas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extLst>
                  <a:ext uri="{0D108BD9-81ED-4DB2-BD59-A6C34878D82A}">
                    <a16:rowId xmlns:a16="http://schemas.microsoft.com/office/drawing/2014/main" val="540726485"/>
                  </a:ext>
                </a:extLst>
              </a:tr>
              <a:tr h="2295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Outros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Universidade Federal do Rio Grande do Sul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extLst>
                  <a:ext uri="{0D108BD9-81ED-4DB2-BD59-A6C34878D82A}">
                    <a16:rowId xmlns:a16="http://schemas.microsoft.com/office/drawing/2014/main" val="2033751044"/>
                  </a:ext>
                </a:extLst>
              </a:tr>
              <a:tr h="2295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Professor em instituição privada de ensino básico e/ou médio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Colégio Divino Coração 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extLst>
                  <a:ext uri="{0D108BD9-81ED-4DB2-BD59-A6C34878D82A}">
                    <a16:rowId xmlns:a16="http://schemas.microsoft.com/office/drawing/2014/main" val="3407528732"/>
                  </a:ext>
                </a:extLst>
              </a:tr>
              <a:tr h="1308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Outros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UFRGS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extLst>
                  <a:ext uri="{0D108BD9-81ED-4DB2-BD59-A6C34878D82A}">
                    <a16:rowId xmlns:a16="http://schemas.microsoft.com/office/drawing/2014/main" val="2619418255"/>
                  </a:ext>
                </a:extLst>
              </a:tr>
              <a:tr h="1308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Cargo técnico em instituição publica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Instituto Federal Farroupilha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extLst>
                  <a:ext uri="{0D108BD9-81ED-4DB2-BD59-A6C34878D82A}">
                    <a16:rowId xmlns:a16="http://schemas.microsoft.com/office/drawing/2014/main" val="848558680"/>
                  </a:ext>
                </a:extLst>
              </a:tr>
              <a:tr h="1308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Outros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ESALQ/USP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extLst>
                  <a:ext uri="{0D108BD9-81ED-4DB2-BD59-A6C34878D82A}">
                    <a16:rowId xmlns:a16="http://schemas.microsoft.com/office/drawing/2014/main" val="2073028281"/>
                  </a:ext>
                </a:extLst>
              </a:tr>
              <a:tr h="2295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Docente em instituição pública de ensino técnico e superior (Institutos Federais)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IFFar campus Alegrete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extLst>
                  <a:ext uri="{0D108BD9-81ED-4DB2-BD59-A6C34878D82A}">
                    <a16:rowId xmlns:a16="http://schemas.microsoft.com/office/drawing/2014/main" val="2736771801"/>
                  </a:ext>
                </a:extLst>
              </a:tr>
              <a:tr h="1308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Outros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UFSM 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extLst>
                  <a:ext uri="{0D108BD9-81ED-4DB2-BD59-A6C34878D82A}">
                    <a16:rowId xmlns:a16="http://schemas.microsoft.com/office/drawing/2014/main" val="3308612788"/>
                  </a:ext>
                </a:extLst>
              </a:tr>
              <a:tr h="1308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Cargo técnico em instituição publica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UFSM campus Palmeira das Missões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extLst>
                  <a:ext uri="{0D108BD9-81ED-4DB2-BD59-A6C34878D82A}">
                    <a16:rowId xmlns:a16="http://schemas.microsoft.com/office/drawing/2014/main" val="3336712969"/>
                  </a:ext>
                </a:extLst>
              </a:tr>
              <a:tr h="1308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Docente em instituição privada de ensino superior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Universidade Franciscana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extLst>
                  <a:ext uri="{0D108BD9-81ED-4DB2-BD59-A6C34878D82A}">
                    <a16:rowId xmlns:a16="http://schemas.microsoft.com/office/drawing/2014/main" val="3222809547"/>
                  </a:ext>
                </a:extLst>
              </a:tr>
              <a:tr h="2295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Atuação profissional em entidades/empresas privadas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Ricetec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extLst>
                  <a:ext uri="{0D108BD9-81ED-4DB2-BD59-A6C34878D82A}">
                    <a16:rowId xmlns:a16="http://schemas.microsoft.com/office/drawing/2014/main" val="420983720"/>
                  </a:ext>
                </a:extLst>
              </a:tr>
              <a:tr h="2295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Docente em instituição pública de ensino técnico e superior (Institutos Federais)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Instituto Federal Farroupilha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extLst>
                  <a:ext uri="{0D108BD9-81ED-4DB2-BD59-A6C34878D82A}">
                    <a16:rowId xmlns:a16="http://schemas.microsoft.com/office/drawing/2014/main" val="3816177870"/>
                  </a:ext>
                </a:extLst>
              </a:tr>
              <a:tr h="1308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Outros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LEPROTÊ ENGENHARIA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extLst>
                  <a:ext uri="{0D108BD9-81ED-4DB2-BD59-A6C34878D82A}">
                    <a16:rowId xmlns:a16="http://schemas.microsoft.com/office/drawing/2014/main" val="714366840"/>
                  </a:ext>
                </a:extLst>
              </a:tr>
              <a:tr h="1308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Docente em instituição pública de ensino superior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UFSM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extLst>
                  <a:ext uri="{0D108BD9-81ED-4DB2-BD59-A6C34878D82A}">
                    <a16:rowId xmlns:a16="http://schemas.microsoft.com/office/drawing/2014/main" val="896164701"/>
                  </a:ext>
                </a:extLst>
              </a:tr>
              <a:tr h="2295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Docente em instituição pública de ensino técnico e superior (Institutos Federais)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Instituto Federal Farroupilha Campus Alegrete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extLst>
                  <a:ext uri="{0D108BD9-81ED-4DB2-BD59-A6C34878D82A}">
                    <a16:rowId xmlns:a16="http://schemas.microsoft.com/office/drawing/2014/main" val="615044988"/>
                  </a:ext>
                </a:extLst>
              </a:tr>
              <a:tr h="2295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Professor em instituição de ensino pública estadual e/ou municipal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COLÉGIO DIVINO CORAÇÃO E EMEB HONORIO LEMES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extLst>
                  <a:ext uri="{0D108BD9-81ED-4DB2-BD59-A6C34878D82A}">
                    <a16:rowId xmlns:a16="http://schemas.microsoft.com/office/drawing/2014/main" val="1446157802"/>
                  </a:ext>
                </a:extLst>
              </a:tr>
              <a:tr h="2295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Atuação profissional em entidades/empresas privadas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Hovy Bioprocessos e Biotecnologia Ltda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extLst>
                  <a:ext uri="{0D108BD9-81ED-4DB2-BD59-A6C34878D82A}">
                    <a16:rowId xmlns:a16="http://schemas.microsoft.com/office/drawing/2014/main" val="3485933766"/>
                  </a:ext>
                </a:extLst>
              </a:tr>
              <a:tr h="1308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Cargo técnico em instituição publica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IFFAR SANTO ÂNGELO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extLst>
                  <a:ext uri="{0D108BD9-81ED-4DB2-BD59-A6C34878D82A}">
                    <a16:rowId xmlns:a16="http://schemas.microsoft.com/office/drawing/2014/main" val="821868397"/>
                  </a:ext>
                </a:extLst>
              </a:tr>
              <a:tr h="2295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Docente em instituição pública de ensino técnico e superior (Institutos Federais)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 err="1">
                          <a:effectLst/>
                        </a:rPr>
                        <a:t>IFFar</a:t>
                      </a:r>
                      <a:r>
                        <a:rPr lang="pt-BR" sz="1400" dirty="0">
                          <a:effectLst/>
                        </a:rPr>
                        <a:t> </a:t>
                      </a:r>
                      <a:r>
                        <a:rPr lang="pt-BR" sz="1400" dirty="0" err="1">
                          <a:effectLst/>
                        </a:rPr>
                        <a:t>Campu</a:t>
                      </a:r>
                      <a:r>
                        <a:rPr lang="pt-BR" sz="1400" dirty="0">
                          <a:effectLst/>
                        </a:rPr>
                        <a:t> Panambi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76" marR="44876" marT="0" marB="0"/>
                </a:tc>
                <a:extLst>
                  <a:ext uri="{0D108BD9-81ED-4DB2-BD59-A6C34878D82A}">
                    <a16:rowId xmlns:a16="http://schemas.microsoft.com/office/drawing/2014/main" val="2538479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51627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312</TotalTime>
  <Words>856</Words>
  <Application>Microsoft Office PowerPoint</Application>
  <PresentationFormat>Widescreen</PresentationFormat>
  <Paragraphs>131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5" baseType="lpstr">
      <vt:lpstr>Arial</vt:lpstr>
      <vt:lpstr>Calibri</vt:lpstr>
      <vt:lpstr>MS Shell Dlg 2</vt:lpstr>
      <vt:lpstr>Wingdings</vt:lpstr>
      <vt:lpstr>Wingdings 3</vt:lpstr>
      <vt:lpstr>Madison</vt:lpstr>
      <vt:lpstr>Análise dos instrumentos de autoavaliação</vt:lpstr>
      <vt:lpstr>Como a análise foi estruturada?</vt:lpstr>
      <vt:lpstr>1- Pontos Positivos Identificados</vt:lpstr>
      <vt:lpstr>1- Pontos Positivos Identificados (continuação)</vt:lpstr>
      <vt:lpstr>1- Pontos Positivos Identificados (continuação)</vt:lpstr>
      <vt:lpstr>D- Infraestrutura Básica Adequada:</vt:lpstr>
      <vt:lpstr>E- Inserção Profissional de Egressos:</vt:lpstr>
      <vt:lpstr>3- Inserção Profissional de Egressos (continuação)</vt:lpstr>
      <vt:lpstr>Apresentação do PowerPoint</vt:lpstr>
      <vt:lpstr>2- Pontos Negativos e Necessidades de Melhoria</vt:lpstr>
      <vt:lpstr>A. Falta de Planejamento Estratégico</vt:lpstr>
      <vt:lpstr>B. Infraestrutura Limitada:</vt:lpstr>
      <vt:lpstr>C. Currículo Desconectado do Mercado:</vt:lpstr>
      <vt:lpstr>D. Conexão Fraca com o Setor Privado:</vt:lpstr>
      <vt:lpstr>E. Baixa Motivação para Internacionalização:</vt:lpstr>
      <vt:lpstr>F. Comunicação Interna e Transparência:</vt:lpstr>
      <vt:lpstr>3. Comparação com Diretrizes da CAPES</vt:lpstr>
      <vt:lpstr>3. Comparação com Diretrizes da CAPES (continuação)</vt:lpstr>
      <vt:lpstr>4. Resumo geral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Análise dos instrumentos de autoavaliação</dc:title>
  <dc:creator>USER</dc:creator>
  <cp:lastModifiedBy>USER</cp:lastModifiedBy>
  <cp:revision>12</cp:revision>
  <dcterms:created xsi:type="dcterms:W3CDTF">2024-11-27T13:44:31Z</dcterms:created>
  <dcterms:modified xsi:type="dcterms:W3CDTF">2024-11-28T10:40:59Z</dcterms:modified>
</cp:coreProperties>
</file>