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Roboto Black"/>
      <p:bold r:id="rId16"/>
      <p:boldItalic r:id="rId17"/>
    </p:embeddedFont>
    <p:embeddedFont>
      <p:font typeface="Roboto"/>
      <p:regular r:id="rId18"/>
      <p:bold r:id="rId19"/>
      <p:italic r:id="rId20"/>
      <p:boldItalic r:id="rId21"/>
    </p:embeddedFont>
    <p:embeddedFont>
      <p:font typeface="Commissioner Medium"/>
      <p:regular r:id="rId22"/>
      <p:bold r:id="rId23"/>
    </p:embeddedFont>
    <p:embeddedFont>
      <p:font typeface="Inter"/>
      <p:regular r:id="rId24"/>
      <p:bold r:id="rId25"/>
      <p:italic r:id="rId26"/>
      <p:boldItalic r:id="rId27"/>
    </p:embeddedFont>
    <p:embeddedFont>
      <p:font typeface="Commissioner"/>
      <p:regular r:id="rId28"/>
      <p:bold r:id="rId29"/>
    </p:embeddedFont>
    <p:embeddedFont>
      <p:font typeface="Inter Medium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023BFC2-BEDF-48E3-81FB-25905F05856C}">
  <a:tblStyle styleId="{D023BFC2-BEDF-48E3-81FB-25905F0585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22" Type="http://schemas.openxmlformats.org/officeDocument/2006/relationships/font" Target="fonts/CommissionerMedium-regular.fntdata"/><Relationship Id="rId21" Type="http://schemas.openxmlformats.org/officeDocument/2006/relationships/font" Target="fonts/Roboto-boldItalic.fntdata"/><Relationship Id="rId24" Type="http://schemas.openxmlformats.org/officeDocument/2006/relationships/font" Target="fonts/Inter-regular.fntdata"/><Relationship Id="rId23" Type="http://schemas.openxmlformats.org/officeDocument/2006/relationships/font" Target="fonts/Commissioner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Inter-italic.fntdata"/><Relationship Id="rId25" Type="http://schemas.openxmlformats.org/officeDocument/2006/relationships/font" Target="fonts/Inter-bold.fntdata"/><Relationship Id="rId28" Type="http://schemas.openxmlformats.org/officeDocument/2006/relationships/font" Target="fonts/Commissioner-regular.fntdata"/><Relationship Id="rId27" Type="http://schemas.openxmlformats.org/officeDocument/2006/relationships/font" Target="fonts/Inter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Commissioner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InterMedium-bold.fntdata"/><Relationship Id="rId30" Type="http://schemas.openxmlformats.org/officeDocument/2006/relationships/font" Target="fonts/InterMedium-regular.fntdata"/><Relationship Id="rId11" Type="http://schemas.openxmlformats.org/officeDocument/2006/relationships/slide" Target="slides/slide5.xml"/><Relationship Id="rId33" Type="http://schemas.openxmlformats.org/officeDocument/2006/relationships/font" Target="fonts/InterMedium-boldItalic.fntdata"/><Relationship Id="rId10" Type="http://schemas.openxmlformats.org/officeDocument/2006/relationships/slide" Target="slides/slide4.xml"/><Relationship Id="rId32" Type="http://schemas.openxmlformats.org/officeDocument/2006/relationships/font" Target="fonts/InterMedium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Black-boldItalic.fntdata"/><Relationship Id="rId16" Type="http://schemas.openxmlformats.org/officeDocument/2006/relationships/font" Target="fonts/RobotoBlack-bold.fntdata"/><Relationship Id="rId19" Type="http://schemas.openxmlformats.org/officeDocument/2006/relationships/font" Target="fonts/Roboto-bold.fntdata"/><Relationship Id="rId18" Type="http://schemas.openxmlformats.org/officeDocument/2006/relationships/font" Target="fonts/Roboto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20636a176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220636a176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20636a176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20636a176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f276dfca85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f276dfca85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206388efd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206388efd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276dfca85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276dfca85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2cdd9028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f2cdd9028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20674b3db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20674b3db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6c20f8b0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f6c20f8b0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276dfca85_0_8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f276dfca85_0_8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4850" y="216500"/>
            <a:ext cx="8759148" cy="492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 1">
  <p:cSld name="TITLE_1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250" y="1135675"/>
            <a:ext cx="2576250" cy="1218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/>
          <p:nvPr>
            <p:ph type="title"/>
          </p:nvPr>
        </p:nvSpPr>
        <p:spPr>
          <a:xfrm>
            <a:off x="2032177" y="3233050"/>
            <a:ext cx="3644400" cy="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missioner Medium"/>
              <a:buNone/>
              <a:defRPr sz="2000">
                <a:solidFill>
                  <a:schemeClr val="dk1"/>
                </a:solidFill>
                <a:latin typeface="Commissioner Medium"/>
                <a:ea typeface="Commissioner Medium"/>
                <a:cs typeface="Commissioner Medium"/>
                <a:sym typeface="Commission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/>
        </p:txBody>
      </p:sp>
      <p:sp>
        <p:nvSpPr>
          <p:cNvPr id="50" name="Google Shape;50;p11"/>
          <p:cNvSpPr txBox="1"/>
          <p:nvPr>
            <p:ph idx="2" type="title"/>
          </p:nvPr>
        </p:nvSpPr>
        <p:spPr>
          <a:xfrm>
            <a:off x="2032167" y="3914525"/>
            <a:ext cx="3644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3CBB7"/>
              </a:buClr>
              <a:buSzPts val="1300"/>
              <a:buFont typeface="Commissioner"/>
              <a:buNone/>
              <a:defRPr sz="13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Commissioner"/>
              <a:buNone/>
              <a:defRPr b="1"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/>
        </p:txBody>
      </p:sp>
      <p:pic>
        <p:nvPicPr>
          <p:cNvPr id="51" name="Google Shape;5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2250" y="1291050"/>
            <a:ext cx="2861148" cy="140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637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buNone/>
              <a:defRPr b="1">
                <a:solidFill>
                  <a:schemeClr val="lt1"/>
                </a:solidFill>
              </a:defRPr>
            </a:lvl1pPr>
            <a:lvl2pPr lvl="1" algn="l">
              <a:buNone/>
              <a:defRPr b="1">
                <a:solidFill>
                  <a:schemeClr val="lt1"/>
                </a:solidFill>
              </a:defRPr>
            </a:lvl2pPr>
            <a:lvl3pPr lvl="2" algn="l">
              <a:buNone/>
              <a:defRPr b="1">
                <a:solidFill>
                  <a:schemeClr val="lt1"/>
                </a:solidFill>
              </a:defRPr>
            </a:lvl3pPr>
            <a:lvl4pPr lvl="3" algn="l">
              <a:buNone/>
              <a:defRPr b="1">
                <a:solidFill>
                  <a:schemeClr val="lt1"/>
                </a:solidFill>
              </a:defRPr>
            </a:lvl4pPr>
            <a:lvl5pPr lvl="4" algn="l">
              <a:buNone/>
              <a:defRPr b="1">
                <a:solidFill>
                  <a:schemeClr val="lt1"/>
                </a:solidFill>
              </a:defRPr>
            </a:lvl5pPr>
            <a:lvl6pPr lvl="5" algn="l">
              <a:buNone/>
              <a:defRPr b="1">
                <a:solidFill>
                  <a:schemeClr val="lt1"/>
                </a:solidFill>
              </a:defRPr>
            </a:lvl6pPr>
            <a:lvl7pPr lvl="6" algn="l">
              <a:buNone/>
              <a:defRPr b="1">
                <a:solidFill>
                  <a:schemeClr val="lt1"/>
                </a:solidFill>
              </a:defRPr>
            </a:lvl7pPr>
            <a:lvl8pPr lvl="7" algn="l">
              <a:buNone/>
              <a:defRPr b="1">
                <a:solidFill>
                  <a:schemeClr val="lt1"/>
                </a:solidFill>
              </a:defRPr>
            </a:lvl8pPr>
            <a:lvl9pPr lvl="8" algn="l">
              <a:buNone/>
              <a:defRPr b="1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14" name="Google Shape;14;p3"/>
          <p:cNvCxnSpPr/>
          <p:nvPr/>
        </p:nvCxnSpPr>
        <p:spPr>
          <a:xfrm>
            <a:off x="8547875" y="4663975"/>
            <a:ext cx="615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b="59" l="0" r="0" t="49"/>
          <a:stretch/>
        </p:blipFill>
        <p:spPr>
          <a:xfrm>
            <a:off x="5576338" y="4663230"/>
            <a:ext cx="2754375" cy="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rpo 2">
  <p:cSld name="TITLE_AND_BODY_6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637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buNone/>
              <a:defRPr b="1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19" name="Google Shape;19;p4"/>
          <p:cNvCxnSpPr/>
          <p:nvPr/>
        </p:nvCxnSpPr>
        <p:spPr>
          <a:xfrm>
            <a:off x="8547875" y="4663975"/>
            <a:ext cx="615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corpo 1">
  <p:cSld name="TITLE_AND_BODY_5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6377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buNone/>
              <a:defRPr b="1">
                <a:solidFill>
                  <a:schemeClr val="lt1"/>
                </a:solidFill>
              </a:defRPr>
            </a:lvl1pPr>
            <a:lvl2pPr lvl="1" rtl="0" algn="l">
              <a:buNone/>
              <a:defRPr b="1">
                <a:solidFill>
                  <a:schemeClr val="lt1"/>
                </a:solidFill>
              </a:defRPr>
            </a:lvl2pPr>
            <a:lvl3pPr lvl="2" rtl="0" algn="l">
              <a:buNone/>
              <a:defRPr b="1">
                <a:solidFill>
                  <a:schemeClr val="lt1"/>
                </a:solidFill>
              </a:defRPr>
            </a:lvl3pPr>
            <a:lvl4pPr lvl="3" rtl="0" algn="l">
              <a:buNone/>
              <a:defRPr b="1">
                <a:solidFill>
                  <a:schemeClr val="lt1"/>
                </a:solidFill>
              </a:defRPr>
            </a:lvl4pPr>
            <a:lvl5pPr lvl="4" rtl="0" algn="l">
              <a:buNone/>
              <a:defRPr b="1">
                <a:solidFill>
                  <a:schemeClr val="lt1"/>
                </a:solidFill>
              </a:defRPr>
            </a:lvl5pPr>
            <a:lvl6pPr lvl="5" rtl="0" algn="l">
              <a:buNone/>
              <a:defRPr b="1">
                <a:solidFill>
                  <a:schemeClr val="lt1"/>
                </a:solidFill>
              </a:defRPr>
            </a:lvl6pPr>
            <a:lvl7pPr lvl="6" rtl="0" algn="l">
              <a:buNone/>
              <a:defRPr b="1">
                <a:solidFill>
                  <a:schemeClr val="lt1"/>
                </a:solidFill>
              </a:defRPr>
            </a:lvl7pPr>
            <a:lvl8pPr lvl="7" rtl="0" algn="l">
              <a:buNone/>
              <a:defRPr b="1">
                <a:solidFill>
                  <a:schemeClr val="lt1"/>
                </a:solidFill>
              </a:defRPr>
            </a:lvl8pPr>
            <a:lvl9pPr lvl="8" rtl="0" algn="l">
              <a:buNone/>
              <a:defRPr b="1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23" name="Google Shape;23;p5"/>
          <p:cNvCxnSpPr/>
          <p:nvPr/>
        </p:nvCxnSpPr>
        <p:spPr>
          <a:xfrm>
            <a:off x="8547875" y="4663975"/>
            <a:ext cx="615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" name="Google Shape;24;p5"/>
          <p:cNvSpPr/>
          <p:nvPr/>
        </p:nvSpPr>
        <p:spPr>
          <a:xfrm>
            <a:off x="4827550" y="250"/>
            <a:ext cx="4336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27" name="Google Shape;27;p6"/>
          <p:cNvCxnSpPr/>
          <p:nvPr/>
        </p:nvCxnSpPr>
        <p:spPr>
          <a:xfrm>
            <a:off x="8547875" y="4663975"/>
            <a:ext cx="615900" cy="0"/>
          </a:xfrm>
          <a:prstGeom prst="straightConnector1">
            <a:avLst/>
          </a:prstGeom>
          <a:noFill/>
          <a:ln cap="flat" cmpd="sng" w="9525">
            <a:solidFill>
              <a:srgbClr val="00A59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6337" y="4663230"/>
            <a:ext cx="2754375" cy="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e duas colunas 1">
  <p:cSld name="TITLE_AND_TWO_COLUMNS_1">
    <p:bg>
      <p:bgPr>
        <a:solidFill>
          <a:srgbClr val="EFEFE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0" y="426175"/>
            <a:ext cx="9144000" cy="4717500"/>
          </a:xfrm>
          <a:prstGeom prst="round2SameRect">
            <a:avLst>
              <a:gd fmla="val 4673" name="adj1"/>
              <a:gd fmla="val 0" name="adj2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lvl="1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lvl="2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lvl="3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lvl="4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lvl="5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lvl="6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lvl="7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lvl="8" rtl="0" algn="l">
              <a:buNone/>
              <a:defRPr b="1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cxnSp>
        <p:nvCxnSpPr>
          <p:cNvPr id="32" name="Google Shape;32;p7"/>
          <p:cNvCxnSpPr/>
          <p:nvPr/>
        </p:nvCxnSpPr>
        <p:spPr>
          <a:xfrm>
            <a:off x="8547875" y="4663975"/>
            <a:ext cx="615900" cy="0"/>
          </a:xfrm>
          <a:prstGeom prst="straightConnector1">
            <a:avLst/>
          </a:prstGeom>
          <a:noFill/>
          <a:ln cap="flat" cmpd="sng" w="9525">
            <a:solidFill>
              <a:srgbClr val="00A59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" name="Google Shape;33;p7"/>
          <p:cNvSpPr txBox="1"/>
          <p:nvPr/>
        </p:nvSpPr>
        <p:spPr>
          <a:xfrm>
            <a:off x="3610750" y="48473"/>
            <a:ext cx="196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000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SANDBOX </a:t>
            </a:r>
            <a:r>
              <a:rPr lang="pt-BR" sz="1000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SANTA MARIA</a:t>
            </a:r>
            <a:endParaRPr sz="1000">
              <a:solidFill>
                <a:srgbClr val="00A59D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" name="Google Shape;37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8" name="Google Shape;38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40" name="Google Shape;4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76337" y="4663230"/>
            <a:ext cx="2754375" cy="2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ado 3">
  <p:cSld name="CUSTOM_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11" Type="http://schemas.openxmlformats.org/officeDocument/2006/relationships/image" Target="../media/image3.png"/><Relationship Id="rId10" Type="http://schemas.openxmlformats.org/officeDocument/2006/relationships/image" Target="../media/image22.png"/><Relationship Id="rId9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7" Type="http://schemas.openxmlformats.org/officeDocument/2006/relationships/image" Target="../media/image11.png"/><Relationship Id="rId8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hyperlink" Target="https://www.ufsm.br/pro-reitorias/proplan/pdi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0425" y="2418300"/>
            <a:ext cx="3633576" cy="27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2"/>
          <p:cNvPicPr preferRelativeResize="0"/>
          <p:nvPr/>
        </p:nvPicPr>
        <p:blipFill rotWithShape="1">
          <a:blip r:embed="rId4">
            <a:alphaModFix/>
          </a:blip>
          <a:srcRect b="3577" l="0" r="12273" t="0"/>
          <a:stretch/>
        </p:blipFill>
        <p:spPr>
          <a:xfrm>
            <a:off x="2492800" y="2156784"/>
            <a:ext cx="2693844" cy="1642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2"/>
          <p:cNvPicPr preferRelativeResize="0"/>
          <p:nvPr/>
        </p:nvPicPr>
        <p:blipFill rotWithShape="1">
          <a:blip r:embed="rId5">
            <a:alphaModFix/>
          </a:blip>
          <a:srcRect b="4214" l="13353" r="34421" t="0"/>
          <a:stretch/>
        </p:blipFill>
        <p:spPr>
          <a:xfrm>
            <a:off x="0" y="0"/>
            <a:ext cx="249281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2800" y="0"/>
            <a:ext cx="2914875" cy="2156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2"/>
          <p:cNvPicPr preferRelativeResize="0"/>
          <p:nvPr/>
        </p:nvPicPr>
        <p:blipFill rotWithShape="1">
          <a:blip r:embed="rId7">
            <a:alphaModFix/>
          </a:blip>
          <a:srcRect b="0" l="21668" r="9847" t="3929"/>
          <a:stretch/>
        </p:blipFill>
        <p:spPr>
          <a:xfrm>
            <a:off x="-6575" y="2571750"/>
            <a:ext cx="275045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2"/>
          <p:cNvPicPr preferRelativeResize="0"/>
          <p:nvPr/>
        </p:nvPicPr>
        <p:blipFill rotWithShape="1">
          <a:blip r:embed="rId8">
            <a:alphaModFix/>
          </a:blip>
          <a:srcRect b="0" l="0" r="0" t="44509"/>
          <a:stretch/>
        </p:blipFill>
        <p:spPr>
          <a:xfrm>
            <a:off x="2743875" y="3799350"/>
            <a:ext cx="3633581" cy="134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07675" y="0"/>
            <a:ext cx="3736325" cy="2492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2"/>
          <p:cNvPicPr preferRelativeResize="0"/>
          <p:nvPr/>
        </p:nvPicPr>
        <p:blipFill rotWithShape="1">
          <a:blip r:embed="rId10">
            <a:alphaModFix/>
          </a:blip>
          <a:srcRect b="6252" l="16317" r="0" t="0"/>
          <a:stretch/>
        </p:blipFill>
        <p:spPr>
          <a:xfrm>
            <a:off x="4883625" y="2020775"/>
            <a:ext cx="2116800" cy="1778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2"/>
          <p:cNvSpPr/>
          <p:nvPr/>
        </p:nvSpPr>
        <p:spPr>
          <a:xfrm>
            <a:off x="-11350" y="0"/>
            <a:ext cx="9144000" cy="5143500"/>
          </a:xfrm>
          <a:prstGeom prst="rect">
            <a:avLst/>
          </a:prstGeom>
          <a:gradFill>
            <a:gsLst>
              <a:gs pos="0">
                <a:schemeClr val="dk1">
                  <a:alpha val="60000"/>
                </a:schemeClr>
              </a:gs>
              <a:gs pos="100000">
                <a:srgbClr val="FFFFFF">
                  <a:alpha val="0"/>
                  <a:alpha val="60000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6325" y="216500"/>
            <a:ext cx="8759148" cy="492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2"/>
          <p:cNvSpPr txBox="1"/>
          <p:nvPr/>
        </p:nvSpPr>
        <p:spPr>
          <a:xfrm>
            <a:off x="874725" y="2173650"/>
            <a:ext cx="2313300" cy="7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9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SMART</a:t>
            </a:r>
            <a:endParaRPr sz="58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68" name="Google Shape;68;p12"/>
          <p:cNvCxnSpPr/>
          <p:nvPr/>
        </p:nvCxnSpPr>
        <p:spPr>
          <a:xfrm>
            <a:off x="3450375" y="1531800"/>
            <a:ext cx="0" cy="2079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" name="Google Shape;69;p12"/>
          <p:cNvSpPr txBox="1"/>
          <p:nvPr/>
        </p:nvSpPr>
        <p:spPr>
          <a:xfrm>
            <a:off x="3817350" y="1621500"/>
            <a:ext cx="1937100" cy="19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1C232"/>
                </a:solidFill>
                <a:latin typeface="Commissioner"/>
                <a:ea typeface="Commissioner"/>
                <a:cs typeface="Commissioner"/>
                <a:sym typeface="Commissioner"/>
              </a:rPr>
              <a:t>S</a:t>
            </a:r>
            <a:r>
              <a:rPr lang="pt-BR" sz="2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anta </a:t>
            </a:r>
            <a:endParaRPr sz="23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1C232"/>
                </a:solidFill>
                <a:latin typeface="Commissioner"/>
                <a:ea typeface="Commissioner"/>
                <a:cs typeface="Commissioner"/>
                <a:sym typeface="Commissioner"/>
              </a:rPr>
              <a:t>M</a:t>
            </a:r>
            <a:r>
              <a:rPr lang="pt-BR" sz="2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aria </a:t>
            </a:r>
            <a:endParaRPr sz="23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1C232"/>
                </a:solidFill>
                <a:latin typeface="Commissioner"/>
                <a:ea typeface="Commissioner"/>
                <a:cs typeface="Commissioner"/>
                <a:sym typeface="Commissioner"/>
              </a:rPr>
              <a:t>A</a:t>
            </a:r>
            <a:r>
              <a:rPr lang="pt-BR" sz="2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mbiente de </a:t>
            </a:r>
            <a:endParaRPr sz="23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F1C232"/>
                </a:solidFill>
                <a:latin typeface="Commissioner"/>
                <a:ea typeface="Commissioner"/>
                <a:cs typeface="Commissioner"/>
                <a:sym typeface="Commissioner"/>
              </a:rPr>
              <a:t>R</a:t>
            </a:r>
            <a:r>
              <a:rPr lang="pt-BR" sz="2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egulação e </a:t>
            </a:r>
            <a:r>
              <a:rPr b="1" lang="pt-BR" sz="2300">
                <a:solidFill>
                  <a:srgbClr val="F1C232"/>
                </a:solidFill>
                <a:latin typeface="Commissioner"/>
                <a:ea typeface="Commissioner"/>
                <a:cs typeface="Commissioner"/>
                <a:sym typeface="Commissioner"/>
              </a:rPr>
              <a:t>T</a:t>
            </a:r>
            <a:r>
              <a:rPr lang="pt-BR" sz="2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estes</a:t>
            </a:r>
            <a:endParaRPr sz="23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0B0A">
              <a:alpha val="703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3"/>
          <p:cNvSpPr/>
          <p:nvPr/>
        </p:nvSpPr>
        <p:spPr>
          <a:xfrm flipH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34F5C">
                  <a:alpha val="60000"/>
                </a:srgbClr>
              </a:gs>
              <a:gs pos="100000">
                <a:srgbClr val="FFFFFF">
                  <a:alpha val="0"/>
                  <a:alpha val="60000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3"/>
          <p:cNvSpPr txBox="1"/>
          <p:nvPr/>
        </p:nvSpPr>
        <p:spPr>
          <a:xfrm>
            <a:off x="3685525" y="1555800"/>
            <a:ext cx="44706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O</a:t>
            </a:r>
            <a:r>
              <a:rPr b="1"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 Sandbox em Santa Maria</a:t>
            </a: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 oferece uma oportunidade estratégica para transformar a cidade em um polo de inovação tecnológica e desenvolvimento sustentável no conceito de </a:t>
            </a:r>
            <a:r>
              <a:rPr i="1"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smart cities</a:t>
            </a: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. </a:t>
            </a:r>
            <a:endParaRPr sz="1200">
              <a:solidFill>
                <a:srgbClr val="FFFFFF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O objetivo de um Sandbox é criar um </a:t>
            </a:r>
            <a:r>
              <a:rPr b="1"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ambiente de experimentação</a:t>
            </a: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, onde teremos um cenário de laboratório vivo, desburocratizando e permitindo ações de inovações que possam ser testadas e </a:t>
            </a:r>
            <a:r>
              <a:rPr b="1"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construídas com participação ativa</a:t>
            </a: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 dos atores da região e fora dela. </a:t>
            </a:r>
            <a:endParaRPr sz="1200">
              <a:solidFill>
                <a:srgbClr val="FFFFFF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pSp>
        <p:nvGrpSpPr>
          <p:cNvPr id="78" name="Google Shape;78;p13"/>
          <p:cNvGrpSpPr/>
          <p:nvPr/>
        </p:nvGrpSpPr>
        <p:grpSpPr>
          <a:xfrm>
            <a:off x="657175" y="1986888"/>
            <a:ext cx="2551703" cy="1169728"/>
            <a:chOff x="605338" y="2095288"/>
            <a:chExt cx="3159613" cy="1448400"/>
          </a:xfrm>
        </p:grpSpPr>
        <p:sp>
          <p:nvSpPr>
            <p:cNvPr id="79" name="Google Shape;79;p13"/>
            <p:cNvSpPr txBox="1"/>
            <p:nvPr/>
          </p:nvSpPr>
          <p:spPr>
            <a:xfrm>
              <a:off x="605338" y="2584918"/>
              <a:ext cx="1466400" cy="6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20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SMART</a:t>
              </a:r>
              <a:endParaRPr sz="20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cxnSp>
          <p:nvCxnSpPr>
            <p:cNvPr id="80" name="Google Shape;80;p13"/>
            <p:cNvCxnSpPr/>
            <p:nvPr/>
          </p:nvCxnSpPr>
          <p:spPr>
            <a:xfrm>
              <a:off x="2023645" y="2248613"/>
              <a:ext cx="0" cy="107760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1" name="Google Shape;81;p13"/>
            <p:cNvSpPr txBox="1"/>
            <p:nvPr/>
          </p:nvSpPr>
          <p:spPr>
            <a:xfrm>
              <a:off x="2071751" y="2095288"/>
              <a:ext cx="1693200" cy="144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rgbClr val="F1C232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S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anta </a:t>
              </a:r>
              <a:r>
                <a:rPr b="1" lang="pt-BR" sz="1600">
                  <a:solidFill>
                    <a:srgbClr val="F1C232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M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aria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  </a:t>
              </a:r>
              <a:r>
                <a:rPr b="1" lang="pt-BR" sz="1600">
                  <a:solidFill>
                    <a:srgbClr val="F1C232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A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mbiente de </a:t>
              </a:r>
              <a:endParaRPr sz="16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rgbClr val="F1C232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R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egulação e </a:t>
              </a:r>
              <a:r>
                <a:rPr b="1" lang="pt-BR" sz="1600">
                  <a:solidFill>
                    <a:srgbClr val="F1C232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T</a:t>
              </a:r>
              <a:r>
                <a:rPr lang="pt-BR" sz="1600">
                  <a:solidFill>
                    <a:schemeClr val="lt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estes</a:t>
              </a:r>
              <a:endParaRPr sz="16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8547876" y="42060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>
                <a:solidFill>
                  <a:schemeClr val="lt1"/>
                </a:solidFill>
              </a:rPr>
              <a:t>‹#›</a:t>
            </a:fld>
            <a:endParaRPr b="1">
              <a:solidFill>
                <a:schemeClr val="lt1"/>
              </a:solidFill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579900" y="629650"/>
            <a:ext cx="324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134F5C"/>
                </a:solidFill>
                <a:latin typeface="Commissioner"/>
                <a:ea typeface="Commissioner"/>
                <a:cs typeface="Commissioner"/>
                <a:sym typeface="Commissioner"/>
              </a:rPr>
              <a:t>Programa SMART</a:t>
            </a:r>
            <a:endParaRPr b="1" sz="1600">
              <a:solidFill>
                <a:srgbClr val="134F5C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Santa Maria Ambiente de R</a:t>
            </a:r>
            <a:r>
              <a:rPr lang="pt-BR" sz="16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egulação</a:t>
            </a:r>
            <a:r>
              <a:rPr lang="pt-BR" sz="16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 e Testes</a:t>
            </a:r>
            <a:endParaRPr sz="16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579900" y="1780950"/>
            <a:ext cx="32496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Planejado para ser parte das ações de </a:t>
            </a:r>
            <a:r>
              <a:rPr b="1" lang="pt-BR" sz="12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aceleração do desenvolvimento da cidade de Santa Maria,</a:t>
            </a:r>
            <a:r>
              <a:rPr lang="pt-BR" sz="12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 o Programa SMART, é uma parceria entre a cidade de Santa Maria, InovaTec UFSM / Parque Tecnológico,  e os principais órgãos de regulação e fomento à inovação.  </a:t>
            </a:r>
            <a:endParaRPr sz="12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5239425" y="629650"/>
            <a:ext cx="215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59891"/>
                </a:solidFill>
                <a:latin typeface="Commissioner"/>
                <a:ea typeface="Commissioner"/>
                <a:cs typeface="Commissioner"/>
                <a:sym typeface="Commissioner"/>
              </a:rPr>
              <a:t>ENTREGAS</a:t>
            </a:r>
            <a:endParaRPr b="1" sz="1600">
              <a:solidFill>
                <a:srgbClr val="05989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grpSp>
        <p:nvGrpSpPr>
          <p:cNvPr id="90" name="Google Shape;90;p14"/>
          <p:cNvGrpSpPr/>
          <p:nvPr/>
        </p:nvGrpSpPr>
        <p:grpSpPr>
          <a:xfrm>
            <a:off x="5312625" y="1130984"/>
            <a:ext cx="2609453" cy="794100"/>
            <a:chOff x="5374775" y="1596996"/>
            <a:chExt cx="2609453" cy="794100"/>
          </a:xfrm>
        </p:grpSpPr>
        <p:sp>
          <p:nvSpPr>
            <p:cNvPr id="91" name="Google Shape;91;p14"/>
            <p:cNvSpPr txBox="1"/>
            <p:nvPr/>
          </p:nvSpPr>
          <p:spPr>
            <a:xfrm>
              <a:off x="5826928" y="1596996"/>
              <a:ext cx="21573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just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Propor a </a:t>
              </a: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criação </a:t>
              </a: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de um decreto </a:t>
              </a:r>
              <a:endParaRPr b="1"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para implementação de ambiente Sandbox na cidade de Santa Maria</a:t>
              </a:r>
              <a:endParaRPr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pic>
          <p:nvPicPr>
            <p:cNvPr id="92" name="Google Shape;92;p14"/>
            <p:cNvPicPr preferRelativeResize="0"/>
            <p:nvPr/>
          </p:nvPicPr>
          <p:blipFill rotWithShape="1">
            <a:blip r:embed="rId3">
              <a:alphaModFix amt="15000"/>
            </a:blip>
            <a:srcRect b="10358" l="20011" r="20268" t="9468"/>
            <a:stretch/>
          </p:blipFill>
          <p:spPr>
            <a:xfrm>
              <a:off x="5374775" y="1702300"/>
              <a:ext cx="360195" cy="431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" name="Google Shape;93;p14"/>
          <p:cNvGrpSpPr/>
          <p:nvPr/>
        </p:nvGrpSpPr>
        <p:grpSpPr>
          <a:xfrm>
            <a:off x="5312625" y="2893753"/>
            <a:ext cx="3055251" cy="498288"/>
            <a:chOff x="5374775" y="3315488"/>
            <a:chExt cx="3055251" cy="498288"/>
          </a:xfrm>
        </p:grpSpPr>
        <p:sp>
          <p:nvSpPr>
            <p:cNvPr id="94" name="Google Shape;94;p14"/>
            <p:cNvSpPr txBox="1"/>
            <p:nvPr/>
          </p:nvSpPr>
          <p:spPr>
            <a:xfrm>
              <a:off x="5826926" y="3315488"/>
              <a:ext cx="2603100" cy="4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Lançar Edital de atração </a:t>
              </a:r>
              <a:endParaRPr b="1"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para teste de soluções em </a:t>
              </a:r>
              <a:r>
                <a:rPr i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Smart Cities</a:t>
              </a:r>
              <a:endParaRPr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pic>
          <p:nvPicPr>
            <p:cNvPr id="95" name="Google Shape;95;p14"/>
            <p:cNvPicPr preferRelativeResize="0"/>
            <p:nvPr/>
          </p:nvPicPr>
          <p:blipFill rotWithShape="1">
            <a:blip r:embed="rId3">
              <a:alphaModFix amt="15000"/>
            </a:blip>
            <a:srcRect b="10358" l="20011" r="20268" t="9468"/>
            <a:stretch/>
          </p:blipFill>
          <p:spPr>
            <a:xfrm>
              <a:off x="5374775" y="3382675"/>
              <a:ext cx="360195" cy="431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" name="Google Shape;96;p14"/>
          <p:cNvGrpSpPr/>
          <p:nvPr/>
        </p:nvGrpSpPr>
        <p:grpSpPr>
          <a:xfrm>
            <a:off x="5312625" y="3479325"/>
            <a:ext cx="3371451" cy="946500"/>
            <a:chOff x="5374775" y="4021538"/>
            <a:chExt cx="3371451" cy="946500"/>
          </a:xfrm>
        </p:grpSpPr>
        <p:sp>
          <p:nvSpPr>
            <p:cNvPr id="97" name="Google Shape;97;p14"/>
            <p:cNvSpPr txBox="1"/>
            <p:nvPr/>
          </p:nvSpPr>
          <p:spPr>
            <a:xfrm>
              <a:off x="5826926" y="4021538"/>
              <a:ext cx="2919300" cy="9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Implementar programa de atração </a:t>
              </a:r>
              <a:b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</a:b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de empresas para ecossistema </a:t>
              </a:r>
              <a:r>
                <a:rPr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 </a:t>
              </a:r>
              <a:endParaRPr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Estabelecimento da área do Parque Tecnológico como ambiente de desenvolvimento e testes de soluções</a:t>
              </a:r>
              <a:endParaRPr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pic>
          <p:nvPicPr>
            <p:cNvPr id="98" name="Google Shape;98;p14"/>
            <p:cNvPicPr preferRelativeResize="0"/>
            <p:nvPr/>
          </p:nvPicPr>
          <p:blipFill rotWithShape="1">
            <a:blip r:embed="rId3">
              <a:alphaModFix amt="15000"/>
            </a:blip>
            <a:srcRect b="10358" l="20011" r="20268" t="9468"/>
            <a:stretch/>
          </p:blipFill>
          <p:spPr>
            <a:xfrm>
              <a:off x="5374775" y="4279237"/>
              <a:ext cx="360195" cy="4311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9" name="Google Shape;99;p14"/>
          <p:cNvGrpSpPr/>
          <p:nvPr/>
        </p:nvGrpSpPr>
        <p:grpSpPr>
          <a:xfrm>
            <a:off x="5312625" y="2012368"/>
            <a:ext cx="3371453" cy="794100"/>
            <a:chOff x="5312625" y="1977523"/>
            <a:chExt cx="3371453" cy="794100"/>
          </a:xfrm>
        </p:grpSpPr>
        <p:sp>
          <p:nvSpPr>
            <p:cNvPr id="100" name="Google Shape;100;p14"/>
            <p:cNvSpPr txBox="1"/>
            <p:nvPr/>
          </p:nvSpPr>
          <p:spPr>
            <a:xfrm>
              <a:off x="5764778" y="1977523"/>
              <a:ext cx="29193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Guia Santa Maria Sandbox</a:t>
              </a:r>
              <a:endParaRPr b="1"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rgbClr val="666666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apresenta as melhores práticas e a metodologia para a criação de ambientes públicos de experimentação.</a:t>
              </a:r>
              <a:endParaRPr sz="1100">
                <a:solidFill>
                  <a:srgbClr val="666666"/>
                </a:solidFill>
                <a:latin typeface="Commissioner"/>
                <a:ea typeface="Commissioner"/>
                <a:cs typeface="Commissioner"/>
                <a:sym typeface="Commissioner"/>
              </a:endParaRPr>
            </a:p>
          </p:txBody>
        </p:sp>
        <p:pic>
          <p:nvPicPr>
            <p:cNvPr id="101" name="Google Shape;101;p14"/>
            <p:cNvPicPr preferRelativeResize="0"/>
            <p:nvPr/>
          </p:nvPicPr>
          <p:blipFill rotWithShape="1">
            <a:blip r:embed="rId3">
              <a:alphaModFix amt="15000"/>
            </a:blip>
            <a:srcRect b="10358" l="20011" r="20268" t="9468"/>
            <a:stretch/>
          </p:blipFill>
          <p:spPr>
            <a:xfrm>
              <a:off x="5312625" y="2054499"/>
              <a:ext cx="360195" cy="431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5"/>
          <p:cNvGrpSpPr/>
          <p:nvPr/>
        </p:nvGrpSpPr>
        <p:grpSpPr>
          <a:xfrm>
            <a:off x="5008500" y="3246361"/>
            <a:ext cx="4135500" cy="1551776"/>
            <a:chOff x="5008500" y="3246275"/>
            <a:chExt cx="4135500" cy="1897500"/>
          </a:xfrm>
        </p:grpSpPr>
        <p:sp>
          <p:nvSpPr>
            <p:cNvPr id="107" name="Google Shape;107;p15"/>
            <p:cNvSpPr/>
            <p:nvPr/>
          </p:nvSpPr>
          <p:spPr>
            <a:xfrm flipH="1">
              <a:off x="5008500" y="3246275"/>
              <a:ext cx="4135500" cy="1897500"/>
            </a:xfrm>
            <a:prstGeom prst="rect">
              <a:avLst/>
            </a:prstGeom>
            <a:solidFill>
              <a:schemeClr val="lt2"/>
            </a:solidFill>
            <a:ln cap="flat" cmpd="sng" w="19050">
              <a:solidFill>
                <a:srgbClr val="A2C4C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5"/>
            <p:cNvSpPr txBox="1"/>
            <p:nvPr/>
          </p:nvSpPr>
          <p:spPr>
            <a:xfrm>
              <a:off x="5533050" y="3967025"/>
              <a:ext cx="3086400" cy="8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09</a:t>
              </a:r>
              <a:r>
                <a:rPr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 Indústria, inovação e infraestrutura</a:t>
              </a:r>
              <a:endParaRPr sz="1200">
                <a:solidFill>
                  <a:srgbClr val="474747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11 </a:t>
              </a:r>
              <a:r>
                <a:rPr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Cidades e Comunidades Sustentáveis</a:t>
              </a:r>
              <a:endParaRPr sz="1200">
                <a:solidFill>
                  <a:srgbClr val="474747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17 </a:t>
              </a:r>
              <a:r>
                <a:rPr lang="pt-BR" sz="1200">
                  <a:solidFill>
                    <a:srgbClr val="474747"/>
                  </a:solidFill>
                  <a:latin typeface="Inter"/>
                  <a:ea typeface="Inter"/>
                  <a:cs typeface="Inter"/>
                  <a:sym typeface="Inter"/>
                </a:rPr>
                <a:t>Parcerias e meios de implementação</a:t>
              </a:r>
              <a:endParaRPr sz="1200">
                <a:solidFill>
                  <a:srgbClr val="474747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9" name="Google Shape;109;p15"/>
            <p:cNvSpPr txBox="1"/>
            <p:nvPr/>
          </p:nvSpPr>
          <p:spPr>
            <a:xfrm>
              <a:off x="5640000" y="3412925"/>
              <a:ext cx="28725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200">
                  <a:solidFill>
                    <a:srgbClr val="05989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Objetivos de Desenvolvimento Sustentável </a:t>
              </a:r>
              <a:r>
                <a:rPr lang="pt-BR" sz="1200">
                  <a:solidFill>
                    <a:srgbClr val="059891"/>
                  </a:solidFill>
                  <a:latin typeface="Commissioner"/>
                  <a:ea typeface="Commissioner"/>
                  <a:cs typeface="Commissioner"/>
                  <a:sym typeface="Commissioner"/>
                </a:rPr>
                <a:t>atendidos:</a:t>
              </a:r>
              <a:endParaRPr b="1" sz="1000">
                <a:solidFill>
                  <a:srgbClr val="1D7E7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110" name="Google Shape;110;p15"/>
          <p:cNvSpPr/>
          <p:nvPr/>
        </p:nvSpPr>
        <p:spPr>
          <a:xfrm rot="-5400000">
            <a:off x="835050" y="739775"/>
            <a:ext cx="3663900" cy="3663900"/>
          </a:xfrm>
          <a:prstGeom prst="ellipse">
            <a:avLst/>
          </a:prstGeom>
          <a:noFill/>
          <a:ln cap="flat" cmpd="sng" w="19050">
            <a:solidFill>
              <a:srgbClr val="A2C4C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97488" y="902232"/>
            <a:ext cx="3339000" cy="3339000"/>
          </a:xfrm>
          <a:prstGeom prst="ellipse">
            <a:avLst/>
          </a:prstGeom>
          <a:noFill/>
          <a:ln cap="flat" cmpd="sng" w="19050">
            <a:solidFill>
              <a:srgbClr val="1D7E7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b="0" l="12576" r="31328" t="0"/>
          <a:stretch/>
        </p:blipFill>
        <p:spPr>
          <a:xfrm>
            <a:off x="1759038" y="1661250"/>
            <a:ext cx="1815900" cy="1821000"/>
          </a:xfrm>
          <a:prstGeom prst="ellipse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13" name="Google Shape;113;p15"/>
          <p:cNvGrpSpPr/>
          <p:nvPr/>
        </p:nvGrpSpPr>
        <p:grpSpPr>
          <a:xfrm>
            <a:off x="1759051" y="1663807"/>
            <a:ext cx="1815900" cy="1815900"/>
            <a:chOff x="3625426" y="1981282"/>
            <a:chExt cx="1815900" cy="1815900"/>
          </a:xfrm>
        </p:grpSpPr>
        <p:sp>
          <p:nvSpPr>
            <p:cNvPr id="114" name="Google Shape;114;p15"/>
            <p:cNvSpPr/>
            <p:nvPr/>
          </p:nvSpPr>
          <p:spPr>
            <a:xfrm>
              <a:off x="3625426" y="1981282"/>
              <a:ext cx="1815900" cy="1815900"/>
            </a:xfrm>
            <a:prstGeom prst="ellipse">
              <a:avLst/>
            </a:prstGeom>
            <a:solidFill>
              <a:srgbClr val="212121">
                <a:alpha val="7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 txBox="1"/>
            <p:nvPr/>
          </p:nvSpPr>
          <p:spPr>
            <a:xfrm>
              <a:off x="3861363" y="2475982"/>
              <a:ext cx="13440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Santa Maria</a:t>
              </a:r>
              <a:endParaRPr b="1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FFFFFF"/>
                  </a:solidFill>
                  <a:latin typeface="Inter"/>
                  <a:ea typeface="Inter"/>
                  <a:cs typeface="Inter"/>
                  <a:sym typeface="Inter"/>
                </a:rPr>
                <a:t>ser cidade aberta para inovação</a:t>
              </a:r>
              <a:endParaRPr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grpSp>
        <p:nvGrpSpPr>
          <p:cNvPr id="116" name="Google Shape;116;p15"/>
          <p:cNvGrpSpPr/>
          <p:nvPr/>
        </p:nvGrpSpPr>
        <p:grpSpPr>
          <a:xfrm>
            <a:off x="2137100" y="623909"/>
            <a:ext cx="1313961" cy="539964"/>
            <a:chOff x="2859865" y="853971"/>
            <a:chExt cx="1068608" cy="1068600"/>
          </a:xfrm>
        </p:grpSpPr>
        <p:sp>
          <p:nvSpPr>
            <p:cNvPr id="117" name="Google Shape;117;p15"/>
            <p:cNvSpPr/>
            <p:nvPr/>
          </p:nvSpPr>
          <p:spPr>
            <a:xfrm>
              <a:off x="2859873" y="853971"/>
              <a:ext cx="1068600" cy="1068600"/>
            </a:xfrm>
            <a:prstGeom prst="roundRect">
              <a:avLst>
                <a:gd fmla="val 16667" name="adj"/>
              </a:avLst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5"/>
            <p:cNvSpPr txBox="1"/>
            <p:nvPr/>
          </p:nvSpPr>
          <p:spPr>
            <a:xfrm>
              <a:off x="2859865" y="1022220"/>
              <a:ext cx="1068600" cy="732300"/>
            </a:xfrm>
            <a:prstGeom prst="rect">
              <a:avLst/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lt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Universidades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9" name="Google Shape;119;p15"/>
          <p:cNvGrpSpPr/>
          <p:nvPr/>
        </p:nvGrpSpPr>
        <p:grpSpPr>
          <a:xfrm>
            <a:off x="2137102" y="3957357"/>
            <a:ext cx="1313951" cy="539964"/>
            <a:chOff x="5214448" y="3234278"/>
            <a:chExt cx="1068600" cy="1068600"/>
          </a:xfrm>
        </p:grpSpPr>
        <p:sp>
          <p:nvSpPr>
            <p:cNvPr id="120" name="Google Shape;120;p15"/>
            <p:cNvSpPr/>
            <p:nvPr/>
          </p:nvSpPr>
          <p:spPr>
            <a:xfrm>
              <a:off x="5214448" y="3234278"/>
              <a:ext cx="1068600" cy="1068600"/>
            </a:xfrm>
            <a:prstGeom prst="roundRect">
              <a:avLst>
                <a:gd fmla="val 16667" name="adj"/>
              </a:avLst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5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Startups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2" name="Google Shape;122;p15"/>
          <p:cNvGrpSpPr/>
          <p:nvPr/>
        </p:nvGrpSpPr>
        <p:grpSpPr>
          <a:xfrm>
            <a:off x="208339" y="2186320"/>
            <a:ext cx="1314009" cy="539964"/>
            <a:chOff x="5214401" y="3234278"/>
            <a:chExt cx="1068648" cy="1068600"/>
          </a:xfrm>
        </p:grpSpPr>
        <p:sp>
          <p:nvSpPr>
            <p:cNvPr id="123" name="Google Shape;123;p15"/>
            <p:cNvSpPr/>
            <p:nvPr/>
          </p:nvSpPr>
          <p:spPr>
            <a:xfrm>
              <a:off x="5214448" y="3234278"/>
              <a:ext cx="1068600" cy="1068600"/>
            </a:xfrm>
            <a:prstGeom prst="roundRect">
              <a:avLst>
                <a:gd fmla="val 16667" name="adj"/>
              </a:avLst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5214401" y="3402517"/>
              <a:ext cx="1068600" cy="732300"/>
            </a:xfrm>
            <a:prstGeom prst="rect">
              <a:avLst/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FFFF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Administração Pública</a:t>
              </a:r>
              <a:endParaRPr sz="12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  <p:grpSp>
        <p:nvGrpSpPr>
          <p:cNvPr id="125" name="Google Shape;125;p15"/>
          <p:cNvGrpSpPr/>
          <p:nvPr/>
        </p:nvGrpSpPr>
        <p:grpSpPr>
          <a:xfrm>
            <a:off x="3734425" y="2186321"/>
            <a:ext cx="1313951" cy="539964"/>
            <a:chOff x="5214448" y="3234278"/>
            <a:chExt cx="1068600" cy="1068600"/>
          </a:xfrm>
        </p:grpSpPr>
        <p:sp>
          <p:nvSpPr>
            <p:cNvPr id="126" name="Google Shape;126;p15"/>
            <p:cNvSpPr/>
            <p:nvPr/>
          </p:nvSpPr>
          <p:spPr>
            <a:xfrm>
              <a:off x="5214448" y="3234278"/>
              <a:ext cx="1068600" cy="1068600"/>
            </a:xfrm>
            <a:prstGeom prst="roundRect">
              <a:avLst>
                <a:gd fmla="val 16667" name="adj"/>
              </a:avLst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5214449" y="3402503"/>
              <a:ext cx="1068600" cy="732300"/>
            </a:xfrm>
            <a:prstGeom prst="rect">
              <a:avLst/>
            </a:prstGeom>
            <a:solidFill>
              <a:srgbClr val="0598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Empresas de tecnologia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3451050" y="647661"/>
            <a:ext cx="3842750" cy="2307939"/>
            <a:chOff x="3451050" y="647661"/>
            <a:chExt cx="3842750" cy="2307939"/>
          </a:xfrm>
        </p:grpSpPr>
        <p:sp>
          <p:nvSpPr>
            <p:cNvPr id="129" name="Google Shape;129;p15"/>
            <p:cNvSpPr txBox="1"/>
            <p:nvPr/>
          </p:nvSpPr>
          <p:spPr>
            <a:xfrm>
              <a:off x="5405900" y="647661"/>
              <a:ext cx="1887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1D7E75"/>
                  </a:solidFill>
                  <a:uFill>
                    <a:noFill/>
                  </a:uFill>
                  <a:latin typeface="Inter"/>
                  <a:ea typeface="Inter"/>
                  <a:cs typeface="Inter"/>
                  <a:sym typeface="Inter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Plano de Desenvolvimento Institucional</a:t>
              </a:r>
              <a:r>
                <a:rPr b="1" lang="pt-BR" sz="1000">
                  <a:solidFill>
                    <a:srgbClr val="1D7E75"/>
                  </a:solidFill>
                  <a:latin typeface="Inter"/>
                  <a:ea typeface="Inter"/>
                  <a:cs typeface="Inter"/>
                  <a:sym typeface="Inter"/>
                </a:rPr>
                <a:t> da UFSM</a:t>
              </a:r>
              <a:endParaRPr b="1" sz="1000">
                <a:solidFill>
                  <a:srgbClr val="1D7E7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5557400" y="1284036"/>
              <a:ext cx="1584900" cy="6915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pt-BR" sz="1000">
                  <a:solidFill>
                    <a:schemeClr val="lt1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-</a:t>
              </a:r>
              <a:r>
                <a:rPr b="1" lang="pt-BR" sz="1000">
                  <a:solidFill>
                    <a:srgbClr val="1D7E75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DESAFIO 2</a:t>
              </a:r>
              <a:r>
                <a:rPr b="1" lang="pt-BR" sz="1000">
                  <a:solidFill>
                    <a:schemeClr val="lt1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-</a:t>
              </a:r>
              <a:endParaRPr b="1" sz="1000">
                <a:solidFill>
                  <a:schemeClr val="lt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pt-BR" sz="1000">
                  <a:solidFill>
                    <a:srgbClr val="1D7E75"/>
                  </a:solidFill>
                  <a:latin typeface="Inter"/>
                  <a:ea typeface="Inter"/>
                  <a:cs typeface="Inter"/>
                  <a:sym typeface="Inter"/>
                </a:rPr>
                <a:t>Educação inovadora e transformadora com excelência acadêmica </a:t>
              </a:r>
              <a:endParaRPr sz="1000">
                <a:solidFill>
                  <a:srgbClr val="1D7E7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5557400" y="2207100"/>
              <a:ext cx="1584900" cy="7485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rgbClr val="99999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chemeClr val="lt1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-</a:t>
              </a:r>
              <a:r>
                <a:rPr b="1" lang="pt-BR" sz="1000">
                  <a:solidFill>
                    <a:srgbClr val="1D7E75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DESAFIO 4</a:t>
              </a:r>
              <a:r>
                <a:rPr b="1" lang="pt-BR" sz="1000">
                  <a:solidFill>
                    <a:schemeClr val="lt1"/>
                  </a:solidFill>
                  <a:highlight>
                    <a:srgbClr val="FFFFFF"/>
                  </a:highlight>
                  <a:latin typeface="Inter"/>
                  <a:ea typeface="Inter"/>
                  <a:cs typeface="Inter"/>
                  <a:sym typeface="Inter"/>
                </a:rPr>
                <a:t>-</a:t>
              </a:r>
              <a:endParaRPr b="1" sz="1000">
                <a:solidFill>
                  <a:schemeClr val="lt1"/>
                </a:solidFill>
                <a:highlight>
                  <a:srgbClr val="FFFFFF"/>
                </a:highlight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000">
                  <a:solidFill>
                    <a:srgbClr val="1D7E75"/>
                  </a:solidFill>
                  <a:latin typeface="Inter"/>
                  <a:ea typeface="Inter"/>
                  <a:cs typeface="Inter"/>
                  <a:sym typeface="Inter"/>
                </a:rPr>
                <a:t>Inovação, Geração </a:t>
              </a:r>
              <a:br>
                <a:rPr lang="pt-BR" sz="1000">
                  <a:solidFill>
                    <a:srgbClr val="1D7E75"/>
                  </a:solidFill>
                  <a:latin typeface="Inter"/>
                  <a:ea typeface="Inter"/>
                  <a:cs typeface="Inter"/>
                  <a:sym typeface="Inter"/>
                </a:rPr>
              </a:br>
              <a:r>
                <a:rPr lang="pt-BR" sz="1000">
                  <a:solidFill>
                    <a:srgbClr val="1D7E75"/>
                  </a:solidFill>
                  <a:latin typeface="Inter"/>
                  <a:ea typeface="Inter"/>
                  <a:cs typeface="Inter"/>
                  <a:sym typeface="Inter"/>
                </a:rPr>
                <a:t>de Conhecimento e Transferência de Tecnologia </a:t>
              </a:r>
              <a:endParaRPr sz="1000">
                <a:solidFill>
                  <a:srgbClr val="1D7E75"/>
                </a:solidFill>
                <a:latin typeface="Inter"/>
                <a:ea typeface="Inter"/>
                <a:cs typeface="Inter"/>
                <a:sym typeface="Inter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1D7E75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cxnSp>
          <p:nvCxnSpPr>
            <p:cNvPr id="132" name="Google Shape;132;p15"/>
            <p:cNvCxnSpPr>
              <a:stCxn id="118" idx="3"/>
              <a:endCxn id="129" idx="1"/>
            </p:cNvCxnSpPr>
            <p:nvPr/>
          </p:nvCxnSpPr>
          <p:spPr>
            <a:xfrm>
              <a:off x="3451050" y="893941"/>
              <a:ext cx="1954800" cy="0"/>
            </a:xfrm>
            <a:prstGeom prst="straightConnector1">
              <a:avLst/>
            </a:prstGeom>
            <a:noFill/>
            <a:ln cap="flat" cmpd="sng" w="9525">
              <a:solidFill>
                <a:srgbClr val="05989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33" name="Google Shape;133;p15"/>
          <p:cNvCxnSpPr>
            <a:stCxn id="110" idx="3"/>
          </p:cNvCxnSpPr>
          <p:nvPr/>
        </p:nvCxnSpPr>
        <p:spPr>
          <a:xfrm>
            <a:off x="3962384" y="3867109"/>
            <a:ext cx="542100" cy="324600"/>
          </a:xfrm>
          <a:prstGeom prst="straightConnector1">
            <a:avLst/>
          </a:prstGeom>
          <a:noFill/>
          <a:ln cap="flat" cmpd="sng" w="19050">
            <a:solidFill>
              <a:srgbClr val="A2C4C9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15"/>
          <p:cNvCxnSpPr/>
          <p:nvPr/>
        </p:nvCxnSpPr>
        <p:spPr>
          <a:xfrm rot="10800000">
            <a:off x="4499100" y="4191700"/>
            <a:ext cx="517800" cy="0"/>
          </a:xfrm>
          <a:prstGeom prst="straightConnector1">
            <a:avLst/>
          </a:prstGeom>
          <a:noFill/>
          <a:ln cap="flat" cmpd="sng" w="19050">
            <a:solidFill>
              <a:srgbClr val="A2C4C9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16"/>
          <p:cNvCxnSpPr/>
          <p:nvPr/>
        </p:nvCxnSpPr>
        <p:spPr>
          <a:xfrm>
            <a:off x="396250" y="2562748"/>
            <a:ext cx="8756400" cy="0"/>
          </a:xfrm>
          <a:prstGeom prst="straightConnector1">
            <a:avLst/>
          </a:prstGeom>
          <a:noFill/>
          <a:ln cap="flat" cmpd="sng" w="38100">
            <a:solidFill>
              <a:srgbClr val="059891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40" name="Google Shape;140;p16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‹#›</a:t>
            </a:fld>
            <a:endParaRPr b="1">
              <a:solidFill>
                <a:srgbClr val="00A59D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41" name="Google Shape;141;p16"/>
          <p:cNvSpPr txBox="1"/>
          <p:nvPr/>
        </p:nvSpPr>
        <p:spPr>
          <a:xfrm>
            <a:off x="733050" y="760525"/>
            <a:ext cx="192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METODOLOGIA</a:t>
            </a:r>
            <a:endParaRPr sz="1600">
              <a:solidFill>
                <a:srgbClr val="00A59D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818180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2740958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44" name="Google Shape;144;p16"/>
          <p:cNvSpPr/>
          <p:nvPr/>
        </p:nvSpPr>
        <p:spPr>
          <a:xfrm>
            <a:off x="4642857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45" name="Google Shape;145;p16"/>
          <p:cNvSpPr/>
          <p:nvPr/>
        </p:nvSpPr>
        <p:spPr>
          <a:xfrm>
            <a:off x="6544705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grpSp>
        <p:nvGrpSpPr>
          <p:cNvPr id="146" name="Google Shape;146;p16"/>
          <p:cNvGrpSpPr/>
          <p:nvPr/>
        </p:nvGrpSpPr>
        <p:grpSpPr>
          <a:xfrm>
            <a:off x="765574" y="2867642"/>
            <a:ext cx="2660909" cy="925667"/>
            <a:chOff x="1094275" y="2601825"/>
            <a:chExt cx="2912873" cy="1013430"/>
          </a:xfrm>
        </p:grpSpPr>
        <p:sp>
          <p:nvSpPr>
            <p:cNvPr id="147" name="Google Shape;147;p16"/>
            <p:cNvSpPr txBox="1"/>
            <p:nvPr/>
          </p:nvSpPr>
          <p:spPr>
            <a:xfrm>
              <a:off x="1704652" y="2624925"/>
              <a:ext cx="1924200" cy="5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Diagnóstico inicial e consultoria técnica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8" name="Google Shape;148;p16"/>
            <p:cNvSpPr txBox="1"/>
            <p:nvPr/>
          </p:nvSpPr>
          <p:spPr>
            <a:xfrm>
              <a:off x="1704648" y="2968155"/>
              <a:ext cx="2302500" cy="6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Realização de um diagnóstico inicial, para levantar as necessidades e oportunidades do município, p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riorizando temáticas.</a:t>
              </a:r>
              <a:endParaRPr b="1"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9" name="Google Shape;149;p16"/>
            <p:cNvSpPr txBox="1"/>
            <p:nvPr/>
          </p:nvSpPr>
          <p:spPr>
            <a:xfrm>
              <a:off x="1094275" y="2601825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01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50" name="Google Shape;150;p16"/>
          <p:cNvGrpSpPr/>
          <p:nvPr/>
        </p:nvGrpSpPr>
        <p:grpSpPr>
          <a:xfrm>
            <a:off x="4554852" y="2867642"/>
            <a:ext cx="2639782" cy="783999"/>
            <a:chOff x="5234593" y="2601825"/>
            <a:chExt cx="2889745" cy="858330"/>
          </a:xfrm>
        </p:grpSpPr>
        <p:sp>
          <p:nvSpPr>
            <p:cNvPr id="151" name="Google Shape;151;p16"/>
            <p:cNvSpPr txBox="1"/>
            <p:nvPr/>
          </p:nvSpPr>
          <p:spPr>
            <a:xfrm>
              <a:off x="5853644" y="2624925"/>
              <a:ext cx="1924200" cy="5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Constituição do Living Lab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Sandbox Santa Maria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52;p16"/>
            <p:cNvSpPr txBox="1"/>
            <p:nvPr/>
          </p:nvSpPr>
          <p:spPr>
            <a:xfrm>
              <a:off x="5853638" y="2968155"/>
              <a:ext cx="22707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Apoio na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elaboração do decreto Sandbox </a:t>
              </a: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e a formação do Comitê Gestor.</a:t>
              </a:r>
              <a:endParaRPr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3" name="Google Shape;153;p16"/>
            <p:cNvSpPr txBox="1"/>
            <p:nvPr/>
          </p:nvSpPr>
          <p:spPr>
            <a:xfrm>
              <a:off x="5234593" y="2601825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03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54" name="Google Shape;154;p16"/>
          <p:cNvGrpSpPr/>
          <p:nvPr/>
        </p:nvGrpSpPr>
        <p:grpSpPr>
          <a:xfrm>
            <a:off x="2653571" y="1442780"/>
            <a:ext cx="3290316" cy="784762"/>
            <a:chOff x="5138127" y="2778036"/>
            <a:chExt cx="2998557" cy="859165"/>
          </a:xfrm>
        </p:grpSpPr>
        <p:sp>
          <p:nvSpPr>
            <p:cNvPr id="155" name="Google Shape;155;p16"/>
            <p:cNvSpPr txBox="1"/>
            <p:nvPr/>
          </p:nvSpPr>
          <p:spPr>
            <a:xfrm>
              <a:off x="5768183" y="2778036"/>
              <a:ext cx="23685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Sensibilização e capacitação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6" name="Google Shape;156;p16"/>
            <p:cNvSpPr txBox="1"/>
            <p:nvPr/>
          </p:nvSpPr>
          <p:spPr>
            <a:xfrm>
              <a:off x="5768177" y="2968142"/>
              <a:ext cx="1986000" cy="6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Realização de workshops e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capacitação das equipes e stakeholders</a:t>
              </a: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 sobre inovação e Smart Cities.</a:t>
              </a:r>
              <a:endParaRPr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7" name="Google Shape;157;p16"/>
            <p:cNvSpPr txBox="1"/>
            <p:nvPr/>
          </p:nvSpPr>
          <p:spPr>
            <a:xfrm>
              <a:off x="5138127" y="3047402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02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58" name="Google Shape;158;p16"/>
          <p:cNvGrpSpPr/>
          <p:nvPr/>
        </p:nvGrpSpPr>
        <p:grpSpPr>
          <a:xfrm>
            <a:off x="6443237" y="1303125"/>
            <a:ext cx="2414140" cy="924614"/>
            <a:chOff x="9193877" y="2624925"/>
            <a:chExt cx="2642736" cy="1012277"/>
          </a:xfrm>
        </p:grpSpPr>
        <p:sp>
          <p:nvSpPr>
            <p:cNvPr id="159" name="Google Shape;159;p16"/>
            <p:cNvSpPr txBox="1"/>
            <p:nvPr/>
          </p:nvSpPr>
          <p:spPr>
            <a:xfrm>
              <a:off x="9823928" y="2624925"/>
              <a:ext cx="1924200" cy="5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Identificação e </a:t>
              </a:r>
              <a:b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lançamento de desafios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0" name="Google Shape;160;p16"/>
            <p:cNvSpPr txBox="1"/>
            <p:nvPr/>
          </p:nvSpPr>
          <p:spPr>
            <a:xfrm>
              <a:off x="9823913" y="2968146"/>
              <a:ext cx="2012700" cy="6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Oficinas para identificação e formulação de desafios. Elaboração do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edital de atração de soluções.</a:t>
              </a:r>
              <a:endParaRPr b="1"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16"/>
            <p:cNvSpPr txBox="1"/>
            <p:nvPr/>
          </p:nvSpPr>
          <p:spPr>
            <a:xfrm>
              <a:off x="9193877" y="3047402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04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pic>
        <p:nvPicPr>
          <p:cNvPr id="162" name="Google Shape;162;p16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667350" y="2386137"/>
            <a:ext cx="297400" cy="32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2880363" y="2404239"/>
            <a:ext cx="263872" cy="286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4786376" y="2415675"/>
            <a:ext cx="263850" cy="2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940828" y="2414050"/>
            <a:ext cx="297400" cy="29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0" name="Google Shape;170;p17"/>
          <p:cNvCxnSpPr/>
          <p:nvPr/>
        </p:nvCxnSpPr>
        <p:spPr>
          <a:xfrm>
            <a:off x="-46625" y="2562750"/>
            <a:ext cx="7785300" cy="0"/>
          </a:xfrm>
          <a:prstGeom prst="straightConnector1">
            <a:avLst/>
          </a:prstGeom>
          <a:noFill/>
          <a:ln cap="flat" cmpd="sng" w="38100">
            <a:solidFill>
              <a:srgbClr val="059891"/>
            </a:solidFill>
            <a:prstDash val="solid"/>
            <a:round/>
            <a:headEnd len="med" w="med" type="none"/>
            <a:tailEnd len="med" w="med" type="oval"/>
          </a:ln>
        </p:spPr>
      </p:cxnSp>
      <p:sp>
        <p:nvSpPr>
          <p:cNvPr id="171" name="Google Shape;171;p17"/>
          <p:cNvSpPr txBox="1"/>
          <p:nvPr>
            <p:ph idx="12" type="sldNum"/>
          </p:nvPr>
        </p:nvSpPr>
        <p:spPr>
          <a:xfrm>
            <a:off x="8547876" y="4663225"/>
            <a:ext cx="473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pt-BR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‹#›</a:t>
            </a:fld>
            <a:endParaRPr b="1">
              <a:solidFill>
                <a:srgbClr val="00A59D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72" name="Google Shape;172;p17"/>
          <p:cNvSpPr txBox="1"/>
          <p:nvPr/>
        </p:nvSpPr>
        <p:spPr>
          <a:xfrm>
            <a:off x="733050" y="760525"/>
            <a:ext cx="192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rgbClr val="00A59D"/>
                </a:solidFill>
                <a:latin typeface="Commissioner"/>
                <a:ea typeface="Commissioner"/>
                <a:cs typeface="Commissioner"/>
                <a:sym typeface="Commissioner"/>
              </a:rPr>
              <a:t>METODOLOGIA</a:t>
            </a:r>
            <a:endParaRPr sz="1600">
              <a:solidFill>
                <a:srgbClr val="00A59D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173" name="Google Shape;173;p17"/>
          <p:cNvSpPr/>
          <p:nvPr/>
        </p:nvSpPr>
        <p:spPr>
          <a:xfrm>
            <a:off x="818180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74" name="Google Shape;174;p17"/>
          <p:cNvSpPr/>
          <p:nvPr/>
        </p:nvSpPr>
        <p:spPr>
          <a:xfrm>
            <a:off x="2740958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4642857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sp>
        <p:nvSpPr>
          <p:cNvPr id="176" name="Google Shape;176;p17"/>
          <p:cNvSpPr/>
          <p:nvPr/>
        </p:nvSpPr>
        <p:spPr>
          <a:xfrm>
            <a:off x="6544705" y="2278958"/>
            <a:ext cx="542700" cy="542700"/>
          </a:xfrm>
          <a:prstGeom prst="ellipse">
            <a:avLst/>
          </a:prstGeom>
          <a:solidFill>
            <a:schemeClr val="lt1"/>
          </a:solidFill>
          <a:ln cap="flat" cmpd="sng" w="38100">
            <a:solidFill>
              <a:srgbClr val="0598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059891"/>
              </a:solidFill>
            </a:endParaRPr>
          </a:p>
        </p:txBody>
      </p:sp>
      <p:grpSp>
        <p:nvGrpSpPr>
          <p:cNvPr id="177" name="Google Shape;177;p17"/>
          <p:cNvGrpSpPr/>
          <p:nvPr/>
        </p:nvGrpSpPr>
        <p:grpSpPr>
          <a:xfrm>
            <a:off x="765574" y="2867642"/>
            <a:ext cx="2971682" cy="784001"/>
            <a:chOff x="1094275" y="2601825"/>
            <a:chExt cx="3253073" cy="858332"/>
          </a:xfrm>
        </p:grpSpPr>
        <p:sp>
          <p:nvSpPr>
            <p:cNvPr id="178" name="Google Shape;178;p17"/>
            <p:cNvSpPr txBox="1"/>
            <p:nvPr/>
          </p:nvSpPr>
          <p:spPr>
            <a:xfrm>
              <a:off x="1704652" y="2624925"/>
              <a:ext cx="1924200" cy="5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Prospecção e </a:t>
              </a:r>
              <a:b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seleção de startups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9" name="Google Shape;179;p17"/>
            <p:cNvSpPr txBox="1"/>
            <p:nvPr/>
          </p:nvSpPr>
          <p:spPr>
            <a:xfrm>
              <a:off x="1704648" y="2968157"/>
              <a:ext cx="26427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Eventos de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atração de soluções e apresentação de desafios</a:t>
              </a: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, apoio na seleção das soluções.</a:t>
              </a:r>
              <a:endParaRPr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0" name="Google Shape;180;p17"/>
            <p:cNvSpPr txBox="1"/>
            <p:nvPr/>
          </p:nvSpPr>
          <p:spPr>
            <a:xfrm>
              <a:off x="1094275" y="2601825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05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81" name="Google Shape;181;p17"/>
          <p:cNvGrpSpPr/>
          <p:nvPr/>
        </p:nvGrpSpPr>
        <p:grpSpPr>
          <a:xfrm>
            <a:off x="4554852" y="2867642"/>
            <a:ext cx="2639782" cy="925667"/>
            <a:chOff x="5234593" y="2601825"/>
            <a:chExt cx="2889745" cy="1013430"/>
          </a:xfrm>
        </p:grpSpPr>
        <p:sp>
          <p:nvSpPr>
            <p:cNvPr id="182" name="Google Shape;182;p17"/>
            <p:cNvSpPr txBox="1"/>
            <p:nvPr/>
          </p:nvSpPr>
          <p:spPr>
            <a:xfrm>
              <a:off x="5853638" y="2624934"/>
              <a:ext cx="2106300" cy="53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Mentorias e desenvolvimento de MVPs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3" name="Google Shape;183;p17"/>
            <p:cNvSpPr txBox="1"/>
            <p:nvPr/>
          </p:nvSpPr>
          <p:spPr>
            <a:xfrm>
              <a:off x="5853638" y="2968155"/>
              <a:ext cx="2270700" cy="6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Formação e capacitação de mentores.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Workshop para ambientação e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regulação do ambiente Sandbox.</a:t>
              </a:r>
              <a:endParaRPr b="1"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5234593" y="2601825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07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85" name="Google Shape;185;p17"/>
          <p:cNvGrpSpPr/>
          <p:nvPr/>
        </p:nvGrpSpPr>
        <p:grpSpPr>
          <a:xfrm>
            <a:off x="2653571" y="1551555"/>
            <a:ext cx="3290316" cy="675987"/>
            <a:chOff x="5138127" y="2897124"/>
            <a:chExt cx="2998557" cy="740078"/>
          </a:xfrm>
        </p:grpSpPr>
        <p:sp>
          <p:nvSpPr>
            <p:cNvPr id="186" name="Google Shape;186;p17"/>
            <p:cNvSpPr txBox="1"/>
            <p:nvPr/>
          </p:nvSpPr>
          <p:spPr>
            <a:xfrm>
              <a:off x="5768183" y="2897124"/>
              <a:ext cx="23685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Acompanhamento e avaliação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5768177" y="3087232"/>
              <a:ext cx="2078100" cy="49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Apoio na construção de método de avaliação e </a:t>
              </a:r>
              <a:r>
                <a:rPr b="1"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validação das soluções testadas.</a:t>
              </a:r>
              <a:endParaRPr b="1"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8" name="Google Shape;188;p17"/>
            <p:cNvSpPr txBox="1"/>
            <p:nvPr/>
          </p:nvSpPr>
          <p:spPr>
            <a:xfrm>
              <a:off x="5138127" y="3047402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06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grpSp>
        <p:nvGrpSpPr>
          <p:cNvPr id="189" name="Google Shape;189;p17"/>
          <p:cNvGrpSpPr/>
          <p:nvPr/>
        </p:nvGrpSpPr>
        <p:grpSpPr>
          <a:xfrm>
            <a:off x="6443237" y="1442771"/>
            <a:ext cx="2732586" cy="784967"/>
            <a:chOff x="9193877" y="2777811"/>
            <a:chExt cx="2991336" cy="859390"/>
          </a:xfrm>
        </p:grpSpPr>
        <p:sp>
          <p:nvSpPr>
            <p:cNvPr id="190" name="Google Shape;190;p17"/>
            <p:cNvSpPr txBox="1"/>
            <p:nvPr/>
          </p:nvSpPr>
          <p:spPr>
            <a:xfrm>
              <a:off x="9823901" y="2777811"/>
              <a:ext cx="1924200" cy="3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0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Fechamento</a:t>
              </a:r>
              <a:endParaRPr b="1" sz="10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1" name="Google Shape;191;p17"/>
            <p:cNvSpPr txBox="1"/>
            <p:nvPr/>
          </p:nvSpPr>
          <p:spPr>
            <a:xfrm>
              <a:off x="9823913" y="2968148"/>
              <a:ext cx="2361300" cy="6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pt-BR" sz="800">
                  <a:solidFill>
                    <a:srgbClr val="059891"/>
                  </a:solidFill>
                  <a:latin typeface="Roboto"/>
                  <a:ea typeface="Roboto"/>
                  <a:cs typeface="Roboto"/>
                  <a:sym typeface="Roboto"/>
                </a:rPr>
                <a:t>Organização de um Demo Day para apresentação dos resultados e integração com possíveis investidores e parceiros.</a:t>
              </a:r>
              <a:endParaRPr sz="800">
                <a:solidFill>
                  <a:srgbClr val="05989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2" name="Google Shape;192;p17"/>
            <p:cNvSpPr txBox="1"/>
            <p:nvPr/>
          </p:nvSpPr>
          <p:spPr>
            <a:xfrm>
              <a:off x="9193877" y="3047402"/>
              <a:ext cx="787200" cy="58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300">
                  <a:solidFill>
                    <a:srgbClr val="05989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08</a:t>
              </a:r>
              <a:endParaRPr sz="2300">
                <a:solidFill>
                  <a:srgbClr val="05989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pic>
        <p:nvPicPr>
          <p:cNvPr id="193" name="Google Shape;193;p17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951573" y="2436256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7"/>
          <p:cNvPicPr preferRelativeResize="0"/>
          <p:nvPr/>
        </p:nvPicPr>
        <p:blipFill rotWithShape="1">
          <a:blip r:embed="rId4">
            <a:alphaModFix amt="20000"/>
          </a:blip>
          <a:srcRect b="16248" l="28698" r="18750" t="15820"/>
          <a:stretch/>
        </p:blipFill>
        <p:spPr>
          <a:xfrm>
            <a:off x="6735075" y="2411000"/>
            <a:ext cx="208100" cy="3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2886288" y="2421600"/>
            <a:ext cx="252000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7"/>
          <p:cNvPicPr preferRelativeResize="0"/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4788175" y="2421600"/>
            <a:ext cx="252000" cy="2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8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0B0A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8"/>
          <p:cNvSpPr/>
          <p:nvPr/>
        </p:nvSpPr>
        <p:spPr>
          <a:xfrm flipH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34F5C">
                  <a:alpha val="60000"/>
                </a:srgbClr>
              </a:gs>
              <a:gs pos="100000">
                <a:srgbClr val="FFFFFF">
                  <a:alpha val="0"/>
                  <a:alpha val="60000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4" name="Google Shape;204;p18"/>
          <p:cNvGraphicFramePr/>
          <p:nvPr/>
        </p:nvGraphicFramePr>
        <p:xfrm>
          <a:off x="1018950" y="1907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{D023BFC2-BEDF-48E3-81FB-25905F05856C}</a:tableStyleId>
              </a:tblPr>
              <a:tblGrid>
                <a:gridCol w="444425"/>
                <a:gridCol w="444425"/>
                <a:gridCol w="444425"/>
                <a:gridCol w="707875"/>
                <a:gridCol w="461300"/>
                <a:gridCol w="382850"/>
                <a:gridCol w="422075"/>
                <a:gridCol w="422075"/>
                <a:gridCol w="422075"/>
                <a:gridCol w="422075"/>
                <a:gridCol w="422075"/>
                <a:gridCol w="411450"/>
                <a:gridCol w="422075"/>
                <a:gridCol w="422075"/>
                <a:gridCol w="432725"/>
                <a:gridCol w="422075"/>
              </a:tblGrid>
              <a:tr h="2182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7474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1º tri</a:t>
                      </a:r>
                      <a:endParaRPr b="1" sz="1100">
                        <a:solidFill>
                          <a:srgbClr val="47474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7AC794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7474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2º tri</a:t>
                      </a:r>
                      <a:endParaRPr b="1" sz="1100">
                        <a:solidFill>
                          <a:srgbClr val="47474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63C29C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7474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3º tri</a:t>
                      </a:r>
                      <a:endParaRPr b="1" sz="1100">
                        <a:solidFill>
                          <a:srgbClr val="47474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53C3BE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74747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4º tri</a:t>
                      </a:r>
                      <a:endParaRPr b="1" sz="1100">
                        <a:solidFill>
                          <a:srgbClr val="474747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01B9B5"/>
                    </a:solidFill>
                  </a:tcPr>
                </a:tc>
                <a:tc hMerge="1"/>
                <a:tc hMerge="1"/>
              </a:tr>
              <a:tr h="20955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Etapas</a:t>
                      </a:r>
                      <a:endParaRPr sz="11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179999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Mês</a:t>
                      </a:r>
                      <a:endParaRPr b="1"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01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02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03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04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05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06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07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08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09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pt-BR" sz="1100">
                          <a:solidFill>
                            <a:srgbClr val="434343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</a:t>
                      </a:r>
                      <a:endParaRPr b="1" sz="1100">
                        <a:solidFill>
                          <a:srgbClr val="434343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2182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Diagnóstico Inicial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Sensibilização e Capacitação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30mil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Constituição do Living Lab – Sandbox Santa Maria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Instituição do comitê gestor do evento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15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mil 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7AC794"/>
                        </a:gs>
                        <a:gs pos="100000">
                          <a:srgbClr val="63C29C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Identificação e Lançamento de Desafios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63C29C"/>
                        </a:gs>
                        <a:gs pos="100000">
                          <a:srgbClr val="53C3BE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60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63C29C"/>
                        </a:gs>
                        <a:gs pos="100000">
                          <a:srgbClr val="53C3BE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Prospecção e Seleção de Startups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63C29C"/>
                        </a:gs>
                        <a:gs pos="100000">
                          <a:srgbClr val="53C3BE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60mil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63C29C"/>
                        </a:gs>
                        <a:gs pos="100000">
                          <a:srgbClr val="53C3BE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82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Acompanhamento e avaliação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30 mil 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0675">
                <a:tc gridSpan="4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pt-BR" sz="1000">
                          <a:solidFill>
                            <a:schemeClr val="lt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Mentoria e Desenvolvimento de MVPs</a:t>
                      </a:r>
                      <a:endParaRPr sz="10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7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Roboto"/>
                          <a:ea typeface="Roboto"/>
                          <a:cs typeface="Roboto"/>
                          <a:sym typeface="Roboto"/>
                        </a:rPr>
                        <a:t>20 mil</a:t>
                      </a:r>
                      <a:endParaRPr sz="11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53C3BE"/>
                        </a:gs>
                        <a:gs pos="100000">
                          <a:srgbClr val="01B9B5"/>
                        </a:gs>
                      </a:gsLst>
                      <a:lin ang="54007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9"/>
          <p:cNvPicPr preferRelativeResize="0"/>
          <p:nvPr/>
        </p:nvPicPr>
        <p:blipFill rotWithShape="1">
          <a:blip r:embed="rId3">
            <a:alphaModFix/>
          </a:blip>
          <a:srcRect b="7806" l="0" r="0" t="779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20B0A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"/>
          <p:cNvSpPr/>
          <p:nvPr/>
        </p:nvSpPr>
        <p:spPr>
          <a:xfrm flipH="1"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34F5C">
                  <a:alpha val="60000"/>
                </a:srgbClr>
              </a:gs>
              <a:gs pos="100000">
                <a:srgbClr val="FFFFFF">
                  <a:alpha val="0"/>
                  <a:alpha val="60000"/>
                </a:srgbClr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927300" y="1314950"/>
            <a:ext cx="44706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O </a:t>
            </a:r>
            <a:r>
              <a:rPr b="1"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valor total</a:t>
            </a: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, previsto para a execução do serviço técnico, objeto desta proposta, a serem pagos conforme as entregas, por etapa, forem executadas. </a:t>
            </a:r>
            <a:endParaRPr sz="1200">
              <a:solidFill>
                <a:srgbClr val="FFFFFF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213" name="Google Shape;213;p19"/>
          <p:cNvSpPr txBox="1"/>
          <p:nvPr/>
        </p:nvSpPr>
        <p:spPr>
          <a:xfrm>
            <a:off x="927300" y="2213225"/>
            <a:ext cx="58662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ommissioner"/>
              <a:buChar char="●"/>
            </a:pPr>
            <a:r>
              <a:rPr lang="pt-BR" sz="1200">
                <a:solidFill>
                  <a:srgbClr val="FFFFFF"/>
                </a:solidFill>
                <a:latin typeface="Commissioner"/>
                <a:ea typeface="Commissioner"/>
                <a:cs typeface="Commissioner"/>
                <a:sym typeface="Commissioner"/>
              </a:rPr>
              <a:t>Este valor cobre todas as etapas do projeto, incluindo diagnósticos técnicos, capacitações, eventos, acompanhamento das startups, e implementação das soluções.</a:t>
            </a:r>
            <a:endParaRPr sz="1200">
              <a:solidFill>
                <a:srgbClr val="FFFFFF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214" name="Google Shape;214;p19"/>
          <p:cNvSpPr txBox="1"/>
          <p:nvPr/>
        </p:nvSpPr>
        <p:spPr>
          <a:xfrm>
            <a:off x="3379775" y="3337925"/>
            <a:ext cx="4677000" cy="1493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VALOR TOTAL</a:t>
            </a:r>
            <a:r>
              <a:rPr b="1" lang="pt-BR" sz="2000">
                <a:solidFill>
                  <a:srgbClr val="059891"/>
                </a:solidFill>
                <a:latin typeface="Commissioner"/>
                <a:ea typeface="Commissioner"/>
                <a:cs typeface="Commissioner"/>
                <a:sym typeface="Commissioner"/>
              </a:rPr>
              <a:t> </a:t>
            </a:r>
            <a:r>
              <a:rPr b="1" lang="pt-BR" sz="20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  <a:t>R$</a:t>
            </a:r>
            <a:r>
              <a:rPr b="1" lang="pt-BR" sz="50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  <a:t> </a:t>
            </a:r>
            <a:r>
              <a:rPr b="1" lang="pt-BR" sz="35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  <a:t>496.000</a:t>
            </a:r>
            <a:r>
              <a:rPr b="1" lang="pt-BR" sz="20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  <a:t>,00</a:t>
            </a:r>
            <a:endParaRPr b="1" sz="2000">
              <a:solidFill>
                <a:srgbClr val="33CBB7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/>
          <p:nvPr/>
        </p:nvSpPr>
        <p:spPr>
          <a:xfrm>
            <a:off x="4572000" y="1869739"/>
            <a:ext cx="3723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InovaTec UFSM</a:t>
            </a:r>
            <a:endParaRPr b="1" sz="20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Parque de Inovação, Ciência e Tecnologia</a:t>
            </a:r>
            <a:endParaRPr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957029" y="2017650"/>
            <a:ext cx="26436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  <a:t>Obrigada </a:t>
            </a:r>
            <a:br>
              <a:rPr b="1" lang="pt-BR" sz="3000">
                <a:solidFill>
                  <a:srgbClr val="33CBB7"/>
                </a:solidFill>
                <a:latin typeface="Commissioner"/>
                <a:ea typeface="Commissioner"/>
                <a:cs typeface="Commissioner"/>
                <a:sym typeface="Commissioner"/>
              </a:rPr>
            </a:br>
            <a:r>
              <a:rPr b="1" lang="pt-BR" sz="30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pela atenção.</a:t>
            </a:r>
            <a:endParaRPr sz="30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  <p:cxnSp>
        <p:nvCxnSpPr>
          <p:cNvPr id="221" name="Google Shape;221;p20"/>
          <p:cNvCxnSpPr/>
          <p:nvPr/>
        </p:nvCxnSpPr>
        <p:spPr>
          <a:xfrm>
            <a:off x="3920521" y="1413600"/>
            <a:ext cx="0" cy="23163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0"/>
          <p:cNvSpPr txBox="1"/>
          <p:nvPr/>
        </p:nvSpPr>
        <p:spPr>
          <a:xfrm>
            <a:off x="4572000" y="2577744"/>
            <a:ext cx="3723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• • •</a:t>
            </a:r>
            <a:endParaRPr sz="13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00">
                <a:solidFill>
                  <a:srgbClr val="20C1B9"/>
                </a:solidFill>
                <a:latin typeface="Commissioner"/>
                <a:ea typeface="Commissioner"/>
                <a:cs typeface="Commissioner"/>
                <a:sym typeface="Commissioner"/>
              </a:rPr>
              <a:t>Contato:</a:t>
            </a:r>
            <a:endParaRPr b="1" sz="1100">
              <a:solidFill>
                <a:srgbClr val="20C1B9"/>
              </a:solidFill>
              <a:latin typeface="Commissioner"/>
              <a:ea typeface="Commissioner"/>
              <a:cs typeface="Commissioner"/>
              <a:sym typeface="Commission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ommissioner"/>
                <a:ea typeface="Commissioner"/>
                <a:cs typeface="Commissioner"/>
                <a:sym typeface="Commissioner"/>
              </a:rPr>
              <a:t>inovatec@ufsm.br</a:t>
            </a:r>
            <a:endParaRPr sz="1100">
              <a:solidFill>
                <a:schemeClr val="lt1"/>
              </a:solidFill>
              <a:latin typeface="Commissioner"/>
              <a:ea typeface="Commissioner"/>
              <a:cs typeface="Commissioner"/>
              <a:sym typeface="Commission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